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1" r:id="rId15"/>
    <p:sldId id="280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26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56" d="100"/>
          <a:sy n="56" d="100"/>
        </p:scale>
        <p:origin x="66" y="128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2747434/" TargetMode="External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who.int/news-room/detail/03-02-2017-early-cancer-diagnosis-saves-lives-cuts-treatment-costs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Artificial Intelligence: </a:t>
            </a:r>
            <a:br>
              <a:rPr lang="en-US" dirty="0"/>
            </a:br>
            <a:r>
              <a:rPr lang="en-US" dirty="0"/>
              <a:t>- Role of Learning</a:t>
            </a:r>
            <a:br>
              <a:rPr lang="en-US" dirty="0"/>
            </a:br>
            <a:r>
              <a:rPr lang="en-US" dirty="0"/>
              <a:t>- Expert systems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</a:t>
            </a:r>
            <a:r>
              <a:rPr lang="en-US" dirty="0" smtClean="0"/>
              <a:t>GSK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600" dirty="0"/>
              <a:t>SENIOR DATA SCIENTIST</a:t>
            </a:r>
          </a:p>
          <a:p>
            <a:r>
              <a:rPr lang="en-US" sz="1600" dirty="0"/>
              <a:t>INDUSTRY EXPERT</a:t>
            </a:r>
          </a:p>
          <a:p>
            <a:r>
              <a:rPr lang="en-US" sz="1600" dirty="0"/>
              <a:t>OFFCAMPUS PROGRAM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Element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2911135" cy="2134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9841" y="1926021"/>
            <a:ext cx="1732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Input Percept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8725228" y="1926021"/>
            <a:ext cx="1805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Output Action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5494917" y="3349695"/>
            <a:ext cx="1659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Performance</a:t>
            </a:r>
          </a:p>
          <a:p>
            <a:pPr algn="ctr"/>
            <a:r>
              <a:rPr lang="en-US" sz="2200" dirty="0" smtClean="0"/>
              <a:t>Element</a:t>
            </a:r>
            <a:endParaRPr lang="en-US" sz="2200" dirty="0"/>
          </a:p>
        </p:txBody>
      </p:sp>
      <p:sp>
        <p:nvSpPr>
          <p:cNvPr id="9" name="Dodecagon 8"/>
          <p:cNvSpPr/>
          <p:nvPr/>
        </p:nvSpPr>
        <p:spPr>
          <a:xfrm>
            <a:off x="8406052" y="2671777"/>
            <a:ext cx="2443655" cy="1849612"/>
          </a:xfrm>
          <a:prstGeom prst="dodecagon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APPLY BRAKE</a:t>
            </a:r>
            <a:endParaRPr lang="en-US" sz="2600" dirty="0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4154214" y="3729159"/>
            <a:ext cx="1340703" cy="52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36153" y="3729159"/>
            <a:ext cx="1122200" cy="5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89841" y="5111924"/>
            <a:ext cx="19073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</a:t>
            </a:r>
            <a:r>
              <a:rPr lang="en-US" sz="2200" dirty="0" smtClean="0"/>
              <a:t>t 50 </a:t>
            </a:r>
            <a:r>
              <a:rPr lang="en-US" sz="2200" dirty="0" err="1" smtClean="0"/>
              <a:t>mts</a:t>
            </a:r>
            <a:r>
              <a:rPr lang="en-US" sz="2200" dirty="0" smtClean="0"/>
              <a:t> away</a:t>
            </a:r>
            <a:endParaRPr lang="en-US" sz="2200" dirty="0"/>
          </a:p>
        </p:txBody>
      </p:sp>
      <p:sp>
        <p:nvSpPr>
          <p:cNvPr id="13" name="TextBox 12"/>
          <p:cNvSpPr txBox="1"/>
          <p:nvPr/>
        </p:nvSpPr>
        <p:spPr>
          <a:xfrm>
            <a:off x="8623148" y="5111923"/>
            <a:ext cx="18377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Force of 15k N</a:t>
            </a:r>
            <a:endParaRPr lang="en-US" sz="2200" dirty="0"/>
          </a:p>
        </p:txBody>
      </p:sp>
      <p:sp>
        <p:nvSpPr>
          <p:cNvPr id="14" name="TextBox 13"/>
          <p:cNvSpPr txBox="1"/>
          <p:nvPr/>
        </p:nvSpPr>
        <p:spPr>
          <a:xfrm>
            <a:off x="4824565" y="5720756"/>
            <a:ext cx="33195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+ </a:t>
            </a:r>
            <a:r>
              <a:rPr lang="en-US" sz="3000" smtClean="0"/>
              <a:t>Critic Feedback </a:t>
            </a:r>
            <a:r>
              <a:rPr lang="en-US" sz="3000" dirty="0" smtClean="0"/>
              <a:t>-2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205455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anose="020B0500000000000000" pitchFamily="34" charset="0"/>
              </a:rPr>
              <a:t>Learning Element</a:t>
            </a:r>
            <a:endParaRPr lang="en-IN" dirty="0">
              <a:latin typeface="Helvetica" panose="020B0500000000000000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>
              <a:latin typeface="Helvetica" panose="020B0500000000000000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>
              <a:latin typeface="Helvetica" panose="020B0500000000000000" pitchFamily="34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743200"/>
            <a:ext cx="2911135" cy="2134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3641" y="2002221"/>
            <a:ext cx="1850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panose="020B0500000000000000" pitchFamily="34" charset="0"/>
              </a:rPr>
              <a:t>Input Percept</a:t>
            </a:r>
            <a:endParaRPr lang="en-US" sz="2200" dirty="0">
              <a:latin typeface="Helvetica" panose="020B05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49028" y="2002221"/>
            <a:ext cx="18950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panose="020B0500000000000000" pitchFamily="34" charset="0"/>
              </a:rPr>
              <a:t>Output Action</a:t>
            </a:r>
            <a:endParaRPr lang="en-US" sz="2200" dirty="0">
              <a:latin typeface="Helvetica" panose="020B0500000000000000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3652" y="3425895"/>
            <a:ext cx="1909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smtClean="0">
                <a:latin typeface="Helvetica" panose="020B0500000000000000" pitchFamily="34" charset="0"/>
              </a:rPr>
              <a:t>Performance</a:t>
            </a:r>
          </a:p>
          <a:p>
            <a:pPr algn="ctr"/>
            <a:r>
              <a:rPr lang="en-US" sz="2200" b="1" dirty="0" smtClean="0">
                <a:latin typeface="Helvetica" panose="020B0500000000000000" pitchFamily="34" charset="0"/>
              </a:rPr>
              <a:t>Element*</a:t>
            </a:r>
            <a:endParaRPr lang="en-US" sz="2200" b="1" dirty="0">
              <a:latin typeface="Helvetica" panose="020B0500000000000000" pitchFamily="34" charset="0"/>
            </a:endParaRPr>
          </a:p>
        </p:txBody>
      </p:sp>
      <p:sp>
        <p:nvSpPr>
          <p:cNvPr id="9" name="Dodecagon 8"/>
          <p:cNvSpPr/>
          <p:nvPr/>
        </p:nvSpPr>
        <p:spPr>
          <a:xfrm>
            <a:off x="8329852" y="2747977"/>
            <a:ext cx="2443655" cy="1849612"/>
          </a:xfrm>
          <a:prstGeom prst="dodecagon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>
                <a:latin typeface="Helvetica" panose="020B0500000000000000" pitchFamily="34" charset="0"/>
              </a:rPr>
              <a:t>APPLY BRAKE</a:t>
            </a:r>
            <a:endParaRPr lang="en-US" sz="2600" dirty="0">
              <a:latin typeface="Helvetica" panose="020B0500000000000000" pitchFamily="34" charset="0"/>
            </a:endParaRPr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4078014" y="3805359"/>
            <a:ext cx="1215638" cy="52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159953" y="3805359"/>
            <a:ext cx="1122200" cy="5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13641" y="5188124"/>
            <a:ext cx="20658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latin typeface="Helvetica" panose="020B0500000000000000" pitchFamily="34" charset="0"/>
              </a:rPr>
              <a:t>a</a:t>
            </a:r>
            <a:r>
              <a:rPr lang="en-US" sz="2200" dirty="0" smtClean="0">
                <a:latin typeface="Helvetica" panose="020B0500000000000000" pitchFamily="34" charset="0"/>
              </a:rPr>
              <a:t>t 50 </a:t>
            </a:r>
            <a:r>
              <a:rPr lang="en-US" sz="2200" dirty="0" err="1" smtClean="0">
                <a:latin typeface="Helvetica" panose="020B0500000000000000" pitchFamily="34" charset="0"/>
              </a:rPr>
              <a:t>mts</a:t>
            </a:r>
            <a:r>
              <a:rPr lang="en-US" sz="2200" dirty="0" smtClean="0">
                <a:latin typeface="Helvetica" panose="020B0500000000000000" pitchFamily="34" charset="0"/>
              </a:rPr>
              <a:t> away</a:t>
            </a:r>
            <a:endParaRPr lang="en-US" sz="2200" dirty="0">
              <a:latin typeface="Helvetica" panose="020B0500000000000000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546948" y="5188123"/>
            <a:ext cx="204530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panose="020B0500000000000000" pitchFamily="34" charset="0"/>
              </a:rPr>
              <a:t>Force of </a:t>
            </a:r>
            <a:r>
              <a:rPr lang="en-US" sz="2200" b="1" dirty="0" smtClean="0">
                <a:latin typeface="Helvetica" panose="020B0500000000000000" pitchFamily="34" charset="0"/>
              </a:rPr>
              <a:t>17k</a:t>
            </a:r>
            <a:r>
              <a:rPr lang="en-US" sz="2200" dirty="0" smtClean="0">
                <a:latin typeface="Helvetica" panose="020B0500000000000000" pitchFamily="34" charset="0"/>
              </a:rPr>
              <a:t> N</a:t>
            </a:r>
            <a:endParaRPr lang="en-US" sz="2200" dirty="0">
              <a:latin typeface="Helvetica" panose="020B0500000000000000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40834" y="5778657"/>
            <a:ext cx="1847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00" dirty="0">
              <a:latin typeface="Helvetica" panose="020B0500000000000000" pitchFamily="34" charset="0"/>
            </a:endParaRPr>
          </a:p>
        </p:txBody>
      </p:sp>
      <p:cxnSp>
        <p:nvCxnSpPr>
          <p:cNvPr id="15" name="Elbow Connector 14"/>
          <p:cNvCxnSpPr>
            <a:stCxn id="8" idx="2"/>
            <a:endCxn id="13" idx="1"/>
          </p:cNvCxnSpPr>
          <p:nvPr/>
        </p:nvCxnSpPr>
        <p:spPr>
          <a:xfrm rot="16200000" flipH="1">
            <a:off x="6793559" y="3650177"/>
            <a:ext cx="1208231" cy="2298547"/>
          </a:xfrm>
          <a:prstGeom prst="bentConnector2">
            <a:avLst/>
          </a:prstGeom>
          <a:ln w="444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21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Element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167226"/>
            <a:ext cx="6075308" cy="39201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1290" y="1538288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 panose="020B0500000000000000" pitchFamily="34" charset="0"/>
              </a:rPr>
              <a:t>Expected State</a:t>
            </a:r>
            <a:endParaRPr lang="en-US" sz="2400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803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Generator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6979"/>
            <a:ext cx="2911135" cy="2134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1241" y="2286000"/>
            <a:ext cx="18505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panose="020B0500000000000000" pitchFamily="34" charset="0"/>
              </a:rPr>
              <a:t>Input Percept</a:t>
            </a:r>
            <a:endParaRPr lang="en-US" sz="2200" dirty="0">
              <a:latin typeface="Helvetica" panose="020B0500000000000000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993" y="2285999"/>
            <a:ext cx="22343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panose="020B0500000000000000" pitchFamily="34" charset="0"/>
              </a:rPr>
              <a:t>Possible Actions</a:t>
            </a:r>
            <a:endParaRPr lang="en-US" sz="2200" dirty="0">
              <a:latin typeface="Helvetica" panose="020B0500000000000000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67200" y="3026979"/>
            <a:ext cx="3369833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Helvetica" panose="020B0500000000000000" pitchFamily="34" charset="0"/>
              </a:rPr>
              <a:t>Brake</a:t>
            </a:r>
          </a:p>
          <a:p>
            <a:pPr algn="ctr"/>
            <a:r>
              <a:rPr lang="en-US" sz="2400" dirty="0" smtClean="0">
                <a:latin typeface="Helvetica" panose="020B0500000000000000" pitchFamily="34" charset="0"/>
              </a:rPr>
              <a:t>Change Gear to Lower</a:t>
            </a:r>
          </a:p>
          <a:p>
            <a:pPr algn="ctr"/>
            <a:r>
              <a:rPr lang="en-US" sz="2400" dirty="0" smtClean="0">
                <a:latin typeface="Helvetica" panose="020B0500000000000000" pitchFamily="34" charset="0"/>
              </a:rPr>
              <a:t>Change Gear to Higher</a:t>
            </a:r>
          </a:p>
          <a:p>
            <a:pPr algn="ctr"/>
            <a:r>
              <a:rPr lang="en-US" sz="2400" dirty="0" smtClean="0">
                <a:latin typeface="Helvetica" panose="020B0500000000000000" pitchFamily="34" charset="0"/>
              </a:rPr>
              <a:t>Accelerate</a:t>
            </a:r>
          </a:p>
          <a:p>
            <a:pPr algn="ctr"/>
            <a:r>
              <a:rPr lang="en-US" sz="2400" dirty="0" smtClean="0">
                <a:latin typeface="Helvetica" panose="020B0500000000000000" pitchFamily="34" charset="0"/>
              </a:rPr>
              <a:t>Steer left</a:t>
            </a:r>
          </a:p>
          <a:p>
            <a:pPr algn="ctr"/>
            <a:r>
              <a:rPr lang="en-US" sz="2400" dirty="0" smtClean="0">
                <a:latin typeface="Helvetica" panose="020B0500000000000000" pitchFamily="34" charset="0"/>
              </a:rPr>
              <a:t>Steer right</a:t>
            </a:r>
            <a:endParaRPr lang="en-US" sz="2400" dirty="0">
              <a:latin typeface="Helvetica" panose="020B0500000000000000" pitchFamily="34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620000" y="4181141"/>
            <a:ext cx="1323391" cy="52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839200" y="3950308"/>
            <a:ext cx="3293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atin typeface="Helvetica" panose="020B0500000000000000" pitchFamily="34" charset="0"/>
              </a:rPr>
              <a:t>Change Gear to Lower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490812" y="2285999"/>
            <a:ext cx="214513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>
                <a:latin typeface="Helvetica" panose="020B0500000000000000" pitchFamily="34" charset="0"/>
              </a:rPr>
              <a:t>Selected Action</a:t>
            </a:r>
            <a:endParaRPr lang="en-US" sz="2200" dirty="0">
              <a:latin typeface="Helvetica" panose="020B0500000000000000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72400" y="369639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 panose="020B0500000000000000" pitchFamily="34" charset="0"/>
              </a:rPr>
              <a:t>Random</a:t>
            </a:r>
            <a:endParaRPr lang="en-US" dirty="0">
              <a:latin typeface="Helvetica" panose="020B05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931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Building a</a:t>
            </a:r>
            <a:br>
              <a:rPr lang="en-US" dirty="0"/>
            </a:br>
            <a:r>
              <a:rPr lang="en-US" dirty="0">
                <a:latin typeface="Apple Chancery" charset="0"/>
                <a:ea typeface="Apple Chancery" charset="0"/>
                <a:cs typeface="Apple Chancery" charset="0"/>
              </a:rPr>
              <a:t>Learning Agent</a:t>
            </a:r>
            <a:endParaRPr lang="en-US" dirty="0">
              <a:latin typeface="Apple Chancery" charset="0"/>
              <a:ea typeface="Apple Chancery" charset="0"/>
              <a:cs typeface="Apple Chancery" charset="0"/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</a:t>
            </a:r>
            <a:r>
              <a:rPr lang="en-US" dirty="0" smtClean="0"/>
              <a:t>GSK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600" dirty="0"/>
              <a:t>SENIOR DATA SCIENTIST</a:t>
            </a:r>
          </a:p>
          <a:p>
            <a:r>
              <a:rPr lang="en-US" sz="1600" dirty="0"/>
              <a:t>INDUSTRY EXPERT</a:t>
            </a:r>
          </a:p>
          <a:p>
            <a:r>
              <a:rPr lang="en-US" sz="1600" dirty="0"/>
              <a:t>OFFCAMPUS PROGRAM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4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A function mapping Percepts to Action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uk-U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charset="0"/>
                                  </a:rPr>
                                  <m:t>𝑟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𝑒𝑑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𝑠𝑖𝑔𝑛𝑎𝑙</m:t>
                                </m:r>
                                <m:r>
                                  <a:rPr lang="en-US" i="1">
                                    <a:latin typeface="Cambria Math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charset="0"/>
                                  </a:rPr>
                                  <m:t>𝑑𝑖𝑠𝑡𝑎𝑛𝑐𝑒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i="1">
                          <a:latin typeface="Cambria Math" charset="0"/>
                        </a:rPr>
                        <m:t>=15</m:t>
                      </m:r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𝑁</m:t>
                      </m:r>
                      <m:r>
                        <a:rPr lang="en-US" i="1">
                          <a:latin typeface="Cambria Math" charset="0"/>
                        </a:rPr>
                        <m:t> </m:t>
                      </m:r>
                      <m:r>
                        <a:rPr lang="en-US" i="1">
                          <a:latin typeface="Cambria Math" charset="0"/>
                        </a:rPr>
                        <m:t>𝑏𝑟𝑎𝑘𝑒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91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Infer properties of the world from a Percept sequence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𝑑𝑖𝑠𝑡𝑎𝑛𝑐𝑒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𝑝𝑒𝑟𝑐𝑒𝑝𝑡</m:t>
                          </m:r>
                          <m:r>
                            <a:rPr lang="en-US" i="1">
                              <a:latin typeface="Cambria Math" charset="0"/>
                            </a:rPr>
                            <m:t> </m:t>
                          </m:r>
                          <m:r>
                            <a:rPr lang="en-US" i="1">
                              <a:latin typeface="Cambria Math" charset="0"/>
                            </a:rPr>
                            <m:t>𝑠𝑒𝑞𝑢𝑒𝑛𝑐𝑒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3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981200"/>
            <a:ext cx="4191000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98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Information about how the world evolves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057400"/>
            <a:ext cx="6164317" cy="33245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275008" y="5654449"/>
                <a:ext cx="33254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𝑝𝑒𝑟𝑐𝑒𝑝𝑡𝑠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𝑑𝑖𝑠𝑡𝑎𝑛𝑐𝑒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𝑟𝑎𝑖𝑛𝑖𝑛𝑔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008" y="5654449"/>
                <a:ext cx="3325461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352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200" y="160020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Helvetica" panose="020B0500000000000000" pitchFamily="34" charset="0"/>
              </a:rPr>
              <a:t>Resulting state of possible actions</a:t>
            </a:r>
            <a:endParaRPr lang="en-US" sz="1800" dirty="0">
              <a:latin typeface="Helvetica" panose="020B0500000000000000" pitchFamily="3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439917" y="4155113"/>
            <a:ext cx="7677807" cy="1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844251" y="430581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</a:t>
            </a:r>
            <a:r>
              <a:rPr lang="en-US" smtClean="0"/>
              <a:t>= 0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086498" y="4341640"/>
            <a:ext cx="152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Zebra crossing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848598" y="3892019"/>
            <a:ext cx="252248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43341" y="4012887"/>
            <a:ext cx="252248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811810" y="4139013"/>
            <a:ext cx="252248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80279" y="4249375"/>
            <a:ext cx="252248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439917" y="2220554"/>
            <a:ext cx="8994368" cy="1088745"/>
            <a:chOff x="1308538" y="2762107"/>
            <a:chExt cx="8994368" cy="108874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308538" y="3294993"/>
              <a:ext cx="7677807" cy="15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712872" y="3445696"/>
              <a:ext cx="5469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</a:t>
              </a:r>
              <a:r>
                <a:rPr lang="en-US" smtClean="0"/>
                <a:t>= 0</a:t>
              </a:r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55119" y="3481520"/>
              <a:ext cx="152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Zebra crossing</a:t>
              </a:r>
              <a:endParaRPr lang="en-US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4717219" y="3031899"/>
              <a:ext cx="252248" cy="18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711962" y="3152767"/>
              <a:ext cx="252248" cy="18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680431" y="3278893"/>
              <a:ext cx="252248" cy="18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648900" y="3389255"/>
              <a:ext cx="252248" cy="18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3893" y="2762107"/>
              <a:ext cx="1389013" cy="781320"/>
            </a:xfrm>
            <a:prstGeom prst="rect">
              <a:avLst/>
            </a:prstGeom>
            <a:effectLst>
              <a:outerShdw sx="1000" sy="1000" algn="ctr" rotWithShape="0">
                <a:srgbClr val="000000"/>
              </a:outerShdw>
              <a:reflection endPos="0" dir="5400000" sy="-100000" algn="bl" rotWithShape="0"/>
            </a:effectLst>
          </p:spPr>
        </p:pic>
      </p:grpSp>
      <p:sp>
        <p:nvSpPr>
          <p:cNvPr id="22" name="TextBox 21"/>
          <p:cNvSpPr txBox="1"/>
          <p:nvPr/>
        </p:nvSpPr>
        <p:spPr>
          <a:xfrm>
            <a:off x="977462" y="3622227"/>
            <a:ext cx="219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 1: 15k N Brake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439917" y="5427411"/>
            <a:ext cx="7677807" cy="157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844251" y="5578114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</a:t>
            </a:r>
            <a:r>
              <a:rPr lang="en-US" smtClean="0"/>
              <a:t>= 0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086498" y="5613938"/>
            <a:ext cx="152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Zebra crossing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4848598" y="5164317"/>
            <a:ext cx="252248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43341" y="5285185"/>
            <a:ext cx="252248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11810" y="5411311"/>
            <a:ext cx="252248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780279" y="5521673"/>
            <a:ext cx="252248" cy="1846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77462" y="4941017"/>
            <a:ext cx="219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Action 2: 18k N Brake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41" y="3729288"/>
            <a:ext cx="1123993" cy="41655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195" y="5013956"/>
            <a:ext cx="1123993" cy="41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36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Utility function indicating the desirability of world states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1008415" y="2590800"/>
            <a:ext cx="8981369" cy="2462668"/>
            <a:chOff x="295254" y="2506717"/>
            <a:chExt cx="8981369" cy="2462668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1598816" y="4413526"/>
              <a:ext cx="7677807" cy="157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245397" y="4600053"/>
              <a:ext cx="15242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Zebra crossing</a:t>
              </a:r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007497" y="4150432"/>
              <a:ext cx="252248" cy="18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002240" y="4271300"/>
              <a:ext cx="252248" cy="18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970709" y="4397426"/>
              <a:ext cx="252248" cy="18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4939178" y="4507788"/>
              <a:ext cx="252248" cy="18466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Freeform 12"/>
            <p:cNvSpPr/>
            <p:nvPr/>
          </p:nvSpPr>
          <p:spPr>
            <a:xfrm>
              <a:off x="5076497" y="2547435"/>
              <a:ext cx="3626069" cy="1819613"/>
            </a:xfrm>
            <a:custGeom>
              <a:avLst/>
              <a:gdLst>
                <a:gd name="connsiteX0" fmla="*/ 0 w 3626069"/>
                <a:gd name="connsiteY0" fmla="*/ 1803848 h 1819613"/>
                <a:gd name="connsiteX1" fmla="*/ 409903 w 3626069"/>
                <a:gd name="connsiteY1" fmla="*/ 337655 h 1819613"/>
                <a:gd name="connsiteX2" fmla="*/ 599089 w 3626069"/>
                <a:gd name="connsiteY2" fmla="*/ 85406 h 1819613"/>
                <a:gd name="connsiteX3" fmla="*/ 1213944 w 3626069"/>
                <a:gd name="connsiteY3" fmla="*/ 1504303 h 1819613"/>
                <a:gd name="connsiteX4" fmla="*/ 3626069 w 3626069"/>
                <a:gd name="connsiteY4" fmla="*/ 1803848 h 1819613"/>
                <a:gd name="connsiteX5" fmla="*/ 3626069 w 3626069"/>
                <a:gd name="connsiteY5" fmla="*/ 1803848 h 1819613"/>
                <a:gd name="connsiteX6" fmla="*/ 3610303 w 3626069"/>
                <a:gd name="connsiteY6" fmla="*/ 1819613 h 1819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6069" h="1819613">
                  <a:moveTo>
                    <a:pt x="0" y="1803848"/>
                  </a:moveTo>
                  <a:cubicBezTo>
                    <a:pt x="155027" y="1213955"/>
                    <a:pt x="310055" y="624062"/>
                    <a:pt x="409903" y="337655"/>
                  </a:cubicBezTo>
                  <a:cubicBezTo>
                    <a:pt x="509751" y="51248"/>
                    <a:pt x="465082" y="-109035"/>
                    <a:pt x="599089" y="85406"/>
                  </a:cubicBezTo>
                  <a:cubicBezTo>
                    <a:pt x="733096" y="279847"/>
                    <a:pt x="709447" y="1217896"/>
                    <a:pt x="1213944" y="1504303"/>
                  </a:cubicBezTo>
                  <a:cubicBezTo>
                    <a:pt x="1718441" y="1790710"/>
                    <a:pt x="3626069" y="1803848"/>
                    <a:pt x="3626069" y="1803848"/>
                  </a:cubicBezTo>
                  <a:lnTo>
                    <a:pt x="3626069" y="1803848"/>
                  </a:lnTo>
                  <a:lnTo>
                    <a:pt x="3610303" y="1819613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V="1">
              <a:off x="1598816" y="2506717"/>
              <a:ext cx="0" cy="190680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95254" y="3087909"/>
              <a:ext cx="13035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Utility value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214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Reflex Agent</a:t>
            </a:r>
          </a:p>
          <a:p>
            <a:r>
              <a:rPr lang="en-US" dirty="0"/>
              <a:t>Model based Agent</a:t>
            </a:r>
          </a:p>
          <a:p>
            <a:r>
              <a:rPr lang="en-US" dirty="0"/>
              <a:t>Goal based Agent</a:t>
            </a:r>
          </a:p>
          <a:p>
            <a:r>
              <a:rPr lang="en-US" dirty="0"/>
              <a:t>Utility based Agent</a:t>
            </a:r>
          </a:p>
          <a:p>
            <a:r>
              <a:rPr lang="en-US" dirty="0"/>
              <a:t>Learning based Agent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Helvetica" panose="020B0500000000000000" pitchFamily="34" charset="0"/>
                  </a:rPr>
                  <a:t>Action – value information indicating the desirability of particular actions in particular state</a:t>
                </a:r>
              </a:p>
              <a:p>
                <a:pPr lvl="1"/>
                <a:r>
                  <a:rPr lang="en-US" dirty="0">
                    <a:latin typeface="Helvetica" panose="020B0500000000000000" pitchFamily="34" charset="0"/>
                  </a:rPr>
                  <a:t>Combining the above two functions, we would get the Utility value of each possible action at a given state.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𝑠𝑡𝑎𝑡𝑒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𝑎𝑐𝑡𝑖𝑜𝑛𝐴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=0.83,</m:t>
                    </m:r>
                  </m:oMath>
                </a14:m>
                <a:endParaRPr lang="en-US" i="1" dirty="0">
                  <a:latin typeface="Helvetica" panose="020B0500000000000000" pitchFamily="34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𝑠𝑡𝑎𝑡𝑒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r>
                          <a:rPr lang="en-US" i="1">
                            <a:latin typeface="Cambria Math" charset="0"/>
                          </a:rPr>
                          <m:t>𝑎𝑐𝑡𝑖𝑜𝑛𝐵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=0.45</m:t>
                    </m:r>
                  </m:oMath>
                </a14:m>
                <a:endParaRPr lang="en-US" dirty="0">
                  <a:latin typeface="Helvetica" panose="020B0500000000000000" pitchFamily="34" charset="0"/>
                </a:endParaRPr>
              </a:p>
              <a:p>
                <a:pPr lvl="1"/>
                <a:r>
                  <a:rPr lang="en-US" dirty="0">
                    <a:latin typeface="Helvetica" panose="020B0500000000000000" pitchFamily="34" charset="0"/>
                  </a:rPr>
                  <a:t>w</a:t>
                </a:r>
                <a:r>
                  <a:rPr lang="en-US" dirty="0">
                    <a:latin typeface="Helvetica" panose="020B0500000000000000" pitchFamily="34" charset="0"/>
                  </a:rPr>
                  <a:t>here f = Utility value estimator given the state information and action</a:t>
                </a:r>
                <a:endParaRPr lang="en-US" dirty="0">
                  <a:latin typeface="Helvetica" panose="020B0500000000000000" pitchFamily="34" charset="0"/>
                </a:endParaRP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9041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Goal information determining the utility value of resulting states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5" name="Straight Connector 4"/>
          <p:cNvCxnSpPr/>
          <p:nvPr/>
        </p:nvCxnSpPr>
        <p:spPr>
          <a:xfrm>
            <a:off x="5036127" y="3573174"/>
            <a:ext cx="0" cy="224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6934200" y="3573174"/>
            <a:ext cx="0" cy="22479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3193040" y="3573174"/>
            <a:ext cx="18430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3193040" y="2345747"/>
            <a:ext cx="5851380" cy="2078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6934200" y="3581400"/>
            <a:ext cx="184308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511511" y="3093893"/>
            <a:ext cx="0" cy="4875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4451638" y="3093893"/>
            <a:ext cx="105987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70031" y="2779679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Goal</a:t>
            </a:r>
            <a:endParaRPr lang="en-US" sz="2800" dirty="0"/>
          </a:p>
        </p:txBody>
      </p:sp>
      <p:sp>
        <p:nvSpPr>
          <p:cNvPr id="13" name="Rectangle 12"/>
          <p:cNvSpPr/>
          <p:nvPr/>
        </p:nvSpPr>
        <p:spPr>
          <a:xfrm>
            <a:off x="5036127" y="3821256"/>
            <a:ext cx="928684" cy="87586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024777" y="3821256"/>
            <a:ext cx="849457" cy="87586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107393" y="3923467"/>
            <a:ext cx="9444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Higher</a:t>
            </a:r>
          </a:p>
          <a:p>
            <a:r>
              <a:rPr lang="en-US" sz="2200" dirty="0" smtClean="0"/>
              <a:t>Utility</a:t>
            </a:r>
            <a:endParaRPr lang="en-US" sz="2200" dirty="0"/>
          </a:p>
        </p:txBody>
      </p:sp>
      <p:sp>
        <p:nvSpPr>
          <p:cNvPr id="16" name="TextBox 15"/>
          <p:cNvSpPr txBox="1"/>
          <p:nvPr/>
        </p:nvSpPr>
        <p:spPr>
          <a:xfrm>
            <a:off x="6036076" y="3936024"/>
            <a:ext cx="890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Lower</a:t>
            </a:r>
          </a:p>
          <a:p>
            <a:r>
              <a:rPr lang="en-US" sz="2200" dirty="0" smtClean="0"/>
              <a:t>Utility</a:t>
            </a:r>
            <a:endParaRPr lang="en-US" sz="2200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5107393" y="3573174"/>
            <a:ext cx="175518" cy="2480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5322139" y="3580100"/>
            <a:ext cx="175518" cy="2480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571520" y="3580100"/>
            <a:ext cx="175518" cy="2480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800123" y="3600882"/>
            <a:ext cx="175518" cy="2480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049504" y="3580100"/>
            <a:ext cx="175518" cy="2480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298881" y="3580100"/>
            <a:ext cx="175518" cy="2480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6548264" y="3580100"/>
            <a:ext cx="175518" cy="24808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649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function mapping Percepts to Action</a:t>
            </a:r>
          </a:p>
          <a:p>
            <a:r>
              <a:rPr lang="en-US" dirty="0"/>
              <a:t>Infer properties of the world from a Percept sequence</a:t>
            </a:r>
          </a:p>
          <a:p>
            <a:r>
              <a:rPr lang="en-US" dirty="0"/>
              <a:t>Information about how the world evolves</a:t>
            </a:r>
          </a:p>
          <a:p>
            <a:r>
              <a:rPr lang="en-US" dirty="0"/>
              <a:t>Information about resulting state of possible actions</a:t>
            </a:r>
          </a:p>
          <a:p>
            <a:r>
              <a:rPr lang="en-US" dirty="0"/>
              <a:t>Utility function indicating the desirability of world states</a:t>
            </a:r>
          </a:p>
          <a:p>
            <a:r>
              <a:rPr lang="en-US" dirty="0"/>
              <a:t>Action – value information indicating the desirability of particular actions in particular state</a:t>
            </a:r>
          </a:p>
          <a:p>
            <a:r>
              <a:rPr lang="en-US" dirty="0"/>
              <a:t>Goal information determining the utility value of resulting states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8502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876801" y="1600201"/>
            <a:ext cx="6140938" cy="2728913"/>
          </a:xfrm>
        </p:spPr>
        <p:txBody>
          <a:bodyPr/>
          <a:lstStyle/>
          <a:p>
            <a:r>
              <a:rPr lang="en-US" dirty="0"/>
              <a:t>A function mapping Percepts to Action</a:t>
            </a:r>
          </a:p>
          <a:p>
            <a:r>
              <a:rPr lang="en-US" dirty="0"/>
              <a:t>Information about how the world evolves</a:t>
            </a:r>
          </a:p>
          <a:p>
            <a:r>
              <a:rPr lang="en-US" dirty="0"/>
              <a:t>Action – value information indicating the desirability of particular actions in particular state</a:t>
            </a:r>
          </a:p>
          <a:p>
            <a:r>
              <a:rPr lang="en-US" dirty="0"/>
              <a:t>Goal information determining the utility value of resulting states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90223"/>
            <a:ext cx="3431309" cy="344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392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5465233" y="3312452"/>
            <a:ext cx="5607539" cy="2728913"/>
          </a:xfrm>
        </p:spPr>
        <p:txBody>
          <a:bodyPr/>
          <a:lstStyle/>
          <a:p>
            <a:r>
              <a:rPr lang="en-US" dirty="0"/>
              <a:t>A function mapping Percepts to Action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1200148" y="2451539"/>
            <a:ext cx="27639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Spam Classifier</a:t>
            </a:r>
          </a:p>
          <a:p>
            <a:pPr algn="ctr"/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479" y="3015986"/>
            <a:ext cx="779320" cy="77932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582139" y="3795306"/>
            <a:ext cx="815684" cy="8428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724891" y="3796072"/>
            <a:ext cx="815684" cy="842864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29922" y="4676909"/>
            <a:ext cx="9028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SPAM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971799" y="4676909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8301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 - Components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Depends on the problem</a:t>
                </a:r>
              </a:p>
              <a:p>
                <a:r>
                  <a:rPr lang="en-US" dirty="0"/>
                  <a:t>Functions that need to be learned</a:t>
                </a:r>
              </a:p>
              <a:p>
                <a:r>
                  <a:rPr lang="en-US" dirty="0"/>
                  <a:t>Each such function can be represented using</a:t>
                </a:r>
              </a:p>
              <a:p>
                <a:pPr lvl="1"/>
                <a:r>
                  <a:rPr lang="en-US" sz="1800" dirty="0"/>
                  <a:t>Expert Systems</a:t>
                </a:r>
              </a:p>
              <a:p>
                <a:pPr lvl="2"/>
                <a:r>
                  <a:rPr lang="en-US" sz="1800" dirty="0"/>
                  <a:t>IF this	</a:t>
                </a:r>
              </a:p>
              <a:p>
                <a:pPr lvl="3"/>
                <a:r>
                  <a:rPr lang="en-US" sz="1800" dirty="0"/>
                  <a:t>THEN that</a:t>
                </a:r>
              </a:p>
              <a:p>
                <a:pPr lvl="2"/>
                <a:r>
                  <a:rPr lang="en-US" sz="1800" dirty="0"/>
                  <a:t>ELSE this</a:t>
                </a:r>
              </a:p>
              <a:p>
                <a:pPr lvl="1"/>
                <a:r>
                  <a:rPr lang="en-US" sz="1800" dirty="0"/>
                  <a:t>Linear weighted polynomials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 </m:t>
                    </m:r>
                    <m:r>
                      <a:rPr lang="en-US" sz="1800" i="1">
                        <a:latin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</a:rPr>
                      <m:t>+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charset="0"/>
                          </a:rPr>
                          <m:t>𝑥</m:t>
                        </m:r>
                      </m:e>
                      <m:sup>
                        <m:r>
                          <a:rPr lang="en-US" sz="1800" i="1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sz="1800" i="1">
                        <a:latin typeface="Cambria Math" charset="0"/>
                      </a:rPr>
                      <m:t>+ ..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800" dirty="0"/>
                  <a:t>Neural Networks</a:t>
                </a:r>
              </a:p>
              <a:p>
                <a:pPr lvl="1"/>
                <a:r>
                  <a:rPr lang="is-IS" sz="1800" dirty="0"/>
                  <a:t>… (all other representations mentioned in this course)</a:t>
                </a:r>
                <a:endParaRPr lang="en-US" sz="18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3445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14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When agent receives immediate feedback with the correct outcome</a:t>
            </a:r>
          </a:p>
          <a:p>
            <a:pPr lvl="1"/>
            <a:r>
              <a:rPr lang="en-US" dirty="0"/>
              <a:t>E.g., Agent’s predicted action is brake action with 15k N but the feedback says the action should have been 17k N</a:t>
            </a:r>
          </a:p>
          <a:p>
            <a:pPr lvl="1"/>
            <a:r>
              <a:rPr lang="en-US" dirty="0"/>
              <a:t>Here, the goal of learning – predicting the right action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5187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  <a:p>
            <a:pPr lvl="1"/>
            <a:r>
              <a:rPr lang="en-US" dirty="0"/>
              <a:t>When agent receives feedback about the outcome is good or not but doesn’t provide the correct action needed</a:t>
            </a:r>
          </a:p>
          <a:p>
            <a:pPr lvl="1"/>
            <a:r>
              <a:rPr lang="en-US" dirty="0"/>
              <a:t>E.g., Agent’s predicted action is brake action with 15k N but the feedback says the value of resulting state is -2 but doesn’t provide the correct action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35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Element Design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Depends on four aspects</a:t>
            </a:r>
          </a:p>
          <a:p>
            <a:pPr lvl="1"/>
            <a:r>
              <a:rPr lang="en-US" dirty="0"/>
              <a:t>Components of performance element which needs to be improved</a:t>
            </a:r>
          </a:p>
          <a:p>
            <a:pPr lvl="1"/>
            <a:r>
              <a:rPr lang="en-US" dirty="0"/>
              <a:t>Their representative function</a:t>
            </a:r>
          </a:p>
          <a:p>
            <a:pPr lvl="1"/>
            <a:r>
              <a:rPr lang="en-US" dirty="0"/>
              <a:t>Feedback</a:t>
            </a:r>
          </a:p>
          <a:p>
            <a:pPr lvl="1"/>
            <a:r>
              <a:rPr lang="en-US" dirty="0"/>
              <a:t>Prior information</a:t>
            </a:r>
          </a:p>
          <a:p>
            <a:pPr lvl="2"/>
            <a:r>
              <a:rPr lang="en-US" dirty="0"/>
              <a:t>Existing knowledge about the problem,</a:t>
            </a:r>
          </a:p>
          <a:p>
            <a:pPr lvl="2"/>
            <a:r>
              <a:rPr lang="en-US" dirty="0"/>
              <a:t>E.g., to decelerate the vehicle, </a:t>
            </a:r>
            <a:r>
              <a:rPr lang="en-US" i="1" dirty="0"/>
              <a:t>Brake</a:t>
            </a:r>
            <a:r>
              <a:rPr lang="en-US" dirty="0"/>
              <a:t> and </a:t>
            </a:r>
            <a:r>
              <a:rPr lang="en-US" i="1" dirty="0"/>
              <a:t>Changing to Lower Gear</a:t>
            </a:r>
            <a:r>
              <a:rPr lang="en-US" dirty="0"/>
              <a:t> has better chances compared to </a:t>
            </a:r>
            <a:r>
              <a:rPr lang="en-US" i="1" dirty="0"/>
              <a:t>Accelerate</a:t>
            </a:r>
            <a:r>
              <a:rPr lang="en-US" dirty="0"/>
              <a:t> or </a:t>
            </a:r>
            <a:r>
              <a:rPr lang="en-US" i="1" dirty="0"/>
              <a:t>Changing direction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2450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Task: Predict whether I would enjoy water sport on a given day based on weather conditions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573135"/>
              </p:ext>
            </p:extLst>
          </p:nvPr>
        </p:nvGraphicFramePr>
        <p:xfrm>
          <a:off x="1600200" y="2441047"/>
          <a:ext cx="86985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8682"/>
                <a:gridCol w="1248682"/>
                <a:gridCol w="1248682"/>
                <a:gridCol w="1248682"/>
                <a:gridCol w="1248682"/>
                <a:gridCol w="1026414"/>
                <a:gridCol w="14287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Sky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AirTemp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Humidity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Wind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Water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Forecast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err="1" smtClean="0"/>
                        <a:t>EnjoySport</a:t>
                      </a:r>
                      <a:r>
                        <a:rPr lang="en-US" b="1" i="1" dirty="0" smtClean="0"/>
                        <a:t>?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Rainy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97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Recap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Reflex Agent</a:t>
            </a:r>
          </a:p>
          <a:p>
            <a:r>
              <a:rPr lang="en-US" dirty="0"/>
              <a:t>Model based Agent</a:t>
            </a:r>
          </a:p>
          <a:p>
            <a:r>
              <a:rPr lang="en-US" dirty="0"/>
              <a:t>Goal based Agent</a:t>
            </a:r>
          </a:p>
          <a:p>
            <a:r>
              <a:rPr lang="en-US" dirty="0"/>
              <a:t>Utility based Agent</a:t>
            </a:r>
          </a:p>
          <a:p>
            <a:r>
              <a:rPr lang="en-US" b="1" dirty="0"/>
              <a:t>Learning based Agent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40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Enjoy Sport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Performance Element: </a:t>
                </a:r>
              </a:p>
              <a:p>
                <a:pPr lvl="1"/>
                <a:r>
                  <a:rPr lang="en-US" sz="1800" dirty="0"/>
                  <a:t>Component: A function mapping input (percepts) to output (action)</a:t>
                </a:r>
              </a:p>
              <a:p>
                <a:pPr lvl="1"/>
                <a:r>
                  <a:rPr lang="en-US" sz="1800" dirty="0"/>
                  <a:t>Representation: A conjunction of attribute values mapping to “Enjoy Sport”</a:t>
                </a:r>
              </a:p>
              <a:p>
                <a:pPr lvl="2">
                  <a:tabLst>
                    <a:tab pos="655638" algn="l"/>
                  </a:tabLst>
                </a:pPr>
                <a:r>
                  <a:rPr lang="en-US" sz="1800" dirty="0"/>
                  <a:t>E.g., H1: (Sky == “Sunny”)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sz="1800" dirty="0"/>
                  <a:t> (AirTemp == “Warm”)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sz="1800" dirty="0"/>
                  <a:t> (Humidity == ?)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sz="1800" dirty="0"/>
                  <a:t> (Wind == “Strong”)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sz="1800" dirty="0"/>
                  <a:t> (Water == ?)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r>
                  <a:rPr lang="en-US" sz="1800" dirty="0"/>
                  <a:t> (Forecast = ?)             ”Enjoy Sport”</a:t>
                </a:r>
              </a:p>
              <a:p>
                <a:pPr lvl="2">
                  <a:tabLst>
                    <a:tab pos="655638" algn="l"/>
                  </a:tabLst>
                </a:pPr>
                <a:r>
                  <a:rPr lang="en-US" sz="1800" dirty="0"/>
                  <a:t>Possible Attribute values</a:t>
                </a:r>
              </a:p>
              <a:p>
                <a:pPr lvl="3">
                  <a:tabLst>
                    <a:tab pos="655638" algn="l"/>
                  </a:tabLst>
                </a:pPr>
                <a:r>
                  <a:rPr lang="en-US" sz="1800" dirty="0"/>
                  <a:t>Any single specific value (e.g., “Sunny” for attribute Sky)</a:t>
                </a:r>
              </a:p>
              <a:p>
                <a:pPr lvl="3">
                  <a:tabLst>
                    <a:tab pos="655638" algn="l"/>
                  </a:tabLst>
                </a:pPr>
                <a:r>
                  <a:rPr lang="en-US" sz="1800" dirty="0"/>
                  <a:t>? – any value is acceptable for that attribute</a:t>
                </a:r>
              </a:p>
              <a:p>
                <a:pPr lvl="3">
                  <a:tabLst>
                    <a:tab pos="655638" algn="l"/>
                  </a:tabLst>
                </a:pP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1800" dirty="0"/>
                  <a:t> - no value is acceptable</a:t>
                </a:r>
              </a:p>
              <a:p>
                <a:r>
                  <a:rPr lang="en-US" dirty="0"/>
                  <a:t>Critic</a:t>
                </a:r>
              </a:p>
              <a:p>
                <a:pPr lvl="1"/>
                <a:r>
                  <a:rPr lang="en-US" sz="1800" dirty="0"/>
                  <a:t>Supervised Learning</a:t>
                </a:r>
              </a:p>
              <a:p>
                <a:r>
                  <a:rPr lang="en-US" dirty="0"/>
                  <a:t>Learning Element</a:t>
                </a:r>
              </a:p>
              <a:p>
                <a:pPr lvl="1"/>
                <a:r>
                  <a:rPr lang="en-US" sz="1800" dirty="0"/>
                  <a:t>Inductive Learning</a:t>
                </a: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548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4222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An input data point is a pair &lt;x, f(x)&gt;</a:t>
            </a:r>
          </a:p>
          <a:p>
            <a:r>
              <a:rPr lang="en-US" dirty="0"/>
              <a:t>Where x is the vector of attribute values, f(x) is the true outcome for those attribute values</a:t>
            </a:r>
          </a:p>
          <a:p>
            <a:r>
              <a:rPr lang="en-US" dirty="0"/>
              <a:t>E.g., &lt;Sunny, Warm, Normal, Strong, Warm, Same&gt; -&gt; “</a:t>
            </a:r>
            <a:r>
              <a:rPr lang="en-US" dirty="0" err="1"/>
              <a:t>EnjoySport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The task of Inductive Learning:</a:t>
            </a:r>
          </a:p>
          <a:p>
            <a:pPr lvl="1"/>
            <a:r>
              <a:rPr lang="en-US" sz="1800" dirty="0"/>
              <a:t>Given enough samples of &lt;x, f(x)&gt; </a:t>
            </a:r>
          </a:p>
          <a:p>
            <a:pPr lvl="1"/>
            <a:r>
              <a:rPr lang="en-US" sz="1800" dirty="0"/>
              <a:t>Return a function </a:t>
            </a:r>
            <a:r>
              <a:rPr lang="en-US" sz="1800" i="1" dirty="0"/>
              <a:t>h </a:t>
            </a:r>
            <a:r>
              <a:rPr lang="en-US" sz="1800" dirty="0"/>
              <a:t>that approximates </a:t>
            </a:r>
            <a:r>
              <a:rPr lang="en-US" sz="1800" i="1" dirty="0"/>
              <a:t>f, </a:t>
            </a:r>
            <a:r>
              <a:rPr lang="en-US" sz="1800" dirty="0"/>
              <a:t>such that </a:t>
            </a:r>
            <a:r>
              <a:rPr lang="en-US" sz="1800" i="1" dirty="0"/>
              <a:t>h(x) = f(x)</a:t>
            </a:r>
          </a:p>
          <a:p>
            <a:pPr lvl="1"/>
            <a:r>
              <a:rPr lang="en-US" sz="1800" dirty="0"/>
              <a:t>The function </a:t>
            </a:r>
            <a:r>
              <a:rPr lang="en-US" sz="1800" i="1" dirty="0"/>
              <a:t>h</a:t>
            </a:r>
            <a:r>
              <a:rPr lang="en-US" sz="1800" dirty="0"/>
              <a:t> is called </a:t>
            </a:r>
            <a:r>
              <a:rPr lang="en-US" sz="1800" b="1" dirty="0"/>
              <a:t>hypothesis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373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Consistent Hypothesis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A hypothesis </a:t>
                </a:r>
                <a:r>
                  <a:rPr lang="en-US" i="1" dirty="0"/>
                  <a:t>h</a:t>
                </a:r>
                <a:r>
                  <a:rPr lang="en-US" dirty="0"/>
                  <a:t> is consistent with a set of training examples </a:t>
                </a:r>
                <a:r>
                  <a:rPr lang="en-US" i="1" dirty="0"/>
                  <a:t>D</a:t>
                </a:r>
                <a:r>
                  <a:rPr lang="en-US" dirty="0"/>
                  <a:t> if and only if </a:t>
                </a:r>
                <a:r>
                  <a:rPr lang="en-US" i="1" dirty="0"/>
                  <a:t>h(x) = f(x)</a:t>
                </a:r>
                <a:r>
                  <a:rPr lang="en-US" dirty="0"/>
                  <a:t> for each example </a:t>
                </a:r>
                <a:r>
                  <a:rPr lang="en-US" i="1" dirty="0"/>
                  <a:t>&lt;x, f(x)&gt;</a:t>
                </a:r>
                <a:r>
                  <a:rPr lang="en-US" dirty="0"/>
                  <a:t> in </a:t>
                </a:r>
                <a:r>
                  <a:rPr lang="en-US" i="1" dirty="0"/>
                  <a:t>D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𝐶𝑜𝑛𝑠𝑖𝑠𝑡𝑒𝑛𝑡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  <m:r>
                            <a:rPr lang="en-US" i="1">
                              <a:latin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</a:rPr>
                            <m:t>𝐷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≡    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   ∀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 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∈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𝐷</m:t>
                      </m:r>
                    </m:oMath>
                  </m:oMathPara>
                </a14:m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7934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Inductive Bias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Several hypothesis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i="1" dirty="0"/>
              <a:t>, h</a:t>
            </a:r>
            <a:r>
              <a:rPr lang="en-US" i="1" baseline="-25000" dirty="0"/>
              <a:t>2</a:t>
            </a:r>
            <a:r>
              <a:rPr lang="en-US" i="1" dirty="0"/>
              <a:t>, </a:t>
            </a:r>
            <a:r>
              <a:rPr lang="is-IS" i="1" dirty="0"/>
              <a:t>…</a:t>
            </a:r>
            <a:r>
              <a:rPr lang="en-US" dirty="0"/>
              <a:t> can approximate the true function </a:t>
            </a:r>
            <a:r>
              <a:rPr lang="en-US" i="1" dirty="0"/>
              <a:t>f</a:t>
            </a:r>
          </a:p>
          <a:p>
            <a:r>
              <a:rPr lang="en-US" dirty="0"/>
              <a:t>Inductive Bias: Preferring a hypothesis that can generalize beyond the observed training data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85350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Enjoy Sport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Possible </a:t>
            </a:r>
            <a:r>
              <a:rPr lang="en-US" i="1" dirty="0"/>
              <a:t>consistent</a:t>
            </a:r>
            <a:r>
              <a:rPr lang="en-US" dirty="0"/>
              <a:t> hypothesis:</a:t>
            </a:r>
          </a:p>
          <a:p>
            <a:r>
              <a:rPr lang="en-US" dirty="0"/>
              <a:t>H0: &lt;Sunny, ?, ?, ?, ?, ?&gt; -&gt; Enjoy Sport</a:t>
            </a:r>
          </a:p>
          <a:p>
            <a:r>
              <a:rPr lang="en-US" dirty="0"/>
              <a:t>H1: &lt;Sunny, Warm, ?, ?, ?, ?&gt; -&gt; Enjoy Sport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838178"/>
              </p:ext>
            </p:extLst>
          </p:nvPr>
        </p:nvGraphicFramePr>
        <p:xfrm>
          <a:off x="1461428" y="1504421"/>
          <a:ext cx="869857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8682"/>
                <a:gridCol w="1248682"/>
                <a:gridCol w="1248682"/>
                <a:gridCol w="1248682"/>
                <a:gridCol w="1248682"/>
                <a:gridCol w="1026414"/>
                <a:gridCol w="142874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Sky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AirTemp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Humidity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Wind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Water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Forecast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i="1" dirty="0" err="1" smtClean="0"/>
                        <a:t>EnjoySport</a:t>
                      </a:r>
                      <a:r>
                        <a:rPr lang="en-US" b="1" i="1" dirty="0" smtClean="0"/>
                        <a:t>?</a:t>
                      </a:r>
                      <a:endParaRPr lang="en-US" b="1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Same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Rainy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Sunny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Warm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High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Strong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Cool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Change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3417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Enjoy Sport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total possible hypothesis in the space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Sky has 3 unique values, all other have 2, then (including ?,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5 * 4 * 4 * 4 * 4 * 4 = 5120 possible hypothesis</a:t>
                </a:r>
              </a:p>
              <a:p>
                <a:endParaRPr lang="en-US" dirty="0"/>
              </a:p>
              <a:p>
                <a:r>
                  <a:rPr lang="en-US" dirty="0"/>
                  <a:t>Version </a:t>
                </a:r>
                <a:r>
                  <a:rPr lang="en-US" dirty="0"/>
                  <a:t>Space: </a:t>
                </a:r>
                <a:r>
                  <a:rPr lang="en-US" dirty="0"/>
                  <a:t>The subset of hypothesis that are </a:t>
                </a:r>
                <a:r>
                  <a:rPr lang="en-US" i="1" dirty="0"/>
                  <a:t>consistent </a:t>
                </a:r>
                <a:r>
                  <a:rPr lang="en-US" dirty="0"/>
                  <a:t>with the training samples </a:t>
                </a:r>
                <a:r>
                  <a:rPr lang="en-US" i="1" dirty="0"/>
                  <a:t>D</a:t>
                </a:r>
                <a:endParaRPr lang="en-US" i="1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287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General-to-Specific Hypothesis Ordering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Consider two hypothesis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𝑆𝑢𝑛𝑛𝑦</m:t>
                          </m:r>
                          <m:r>
                            <a:rPr lang="en-US" i="1">
                              <a:latin typeface="Cambria Math" charset="0"/>
                            </a:rPr>
                            <m:t>, ?, ?, </m:t>
                          </m:r>
                          <m:r>
                            <a:rPr lang="en-US" i="1">
                              <a:latin typeface="Cambria Math" charset="0"/>
                            </a:rPr>
                            <m:t>𝑆𝑡𝑟𝑜𝑛𝑔</m:t>
                          </m:r>
                          <m:r>
                            <a:rPr lang="en-US" i="1">
                              <a:latin typeface="Cambria Math" charset="0"/>
                            </a:rPr>
                            <m:t>, ?, ?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𝑆𝑢𝑛𝑛𝑦</m:t>
                          </m:r>
                          <m:r>
                            <a:rPr lang="en-US" i="1">
                              <a:latin typeface="Cambria Math" charset="0"/>
                            </a:rPr>
                            <m:t>, ?, ?, ?, ?, ?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All samples that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would also satisfy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more general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Represented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dirty="0"/>
                  <a:t> denotes more general or equal to</a:t>
                </a:r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163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9330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Elimination Algorithm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/>
                  <a:t>Finds all hypothesis that are consistent with training examples</a:t>
                </a:r>
              </a:p>
              <a:p>
                <a:r>
                  <a:rPr lang="en-US" dirty="0"/>
                  <a:t>Retrieves the Version Space in the hypothesis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Represents the Version Space with</a:t>
                </a:r>
              </a:p>
              <a:p>
                <a:pPr lvl="1"/>
                <a:r>
                  <a:rPr lang="en-US" sz="1800" dirty="0"/>
                  <a:t>Most General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𝑚𝑜𝑠𝑡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𝑔𝑒𝑛𝑒𝑟𝑎𝑙</m:t>
                        </m:r>
                      </m:sub>
                    </m:sSub>
                  </m:oMath>
                </a14:m>
                <a:r>
                  <a:rPr lang="en-US" sz="1800" dirty="0"/>
                  <a:t>) consistent with D and</a:t>
                </a:r>
              </a:p>
              <a:p>
                <a:pPr lvl="1"/>
                <a:r>
                  <a:rPr lang="en-US" sz="1800" dirty="0"/>
                  <a:t>Most Specific Hypothesis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𝑚𝑜𝑠𝑡</m:t>
                        </m:r>
                        <m:r>
                          <a:rPr lang="en-US" sz="1800" i="1">
                            <a:latin typeface="Cambria Math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</a:rPr>
                          <m:t>𝑠𝑝𝑒𝑐𝑖𝑓𝑖𝑐</m:t>
                        </m:r>
                      </m:sub>
                    </m:sSub>
                  </m:oMath>
                </a14:m>
                <a:r>
                  <a:rPr lang="en-US" sz="1800" dirty="0"/>
                  <a:t>) consistent with D, such that</a:t>
                </a:r>
              </a:p>
              <a:p>
                <a:pPr marL="14288" lvl="1" indent="1411288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charset="0"/>
                            </a:rPr>
                            <m:t>𝑉𝑆</m:t>
                          </m:r>
                        </m:e>
                        <m:sub>
                          <m:r>
                            <a:rPr lang="en-US" sz="1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ℋ</m:t>
                          </m:r>
                          <m:r>
                            <a:rPr lang="en-US" sz="1800" i="1">
                              <a:latin typeface="Cambria Math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charset="0"/>
                            </a:rPr>
                            <m:t>𝐷</m:t>
                          </m:r>
                        </m:sub>
                      </m:sSub>
                      <m:r>
                        <a:rPr lang="en-US" sz="1800" i="1">
                          <a:latin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|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charset="0"/>
                            </a:rPr>
                            <m:t>h</m:t>
                          </m:r>
                          <m:r>
                            <a:rPr lang="en-US" sz="1800" i="1">
                              <a:latin typeface="Cambria Math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1800" i="1" dirty="0">
                  <a:latin typeface="Cambria Math" charset="0"/>
                </a:endParaRPr>
              </a:p>
              <a:p>
                <a:pPr marL="14288" lvl="1" indent="0">
                  <a:buNone/>
                </a:pPr>
                <a:r>
                  <a:rPr lang="en-US" sz="1800" dirty="0"/>
                  <a:t>		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h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∈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ℋ</m:t>
                        </m:r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</m:t>
                    </m:r>
                  </m:oMath>
                </a14:m>
                <a:endParaRPr lang="en-US" sz="1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4288" lvl="1" indent="0">
                  <a:buNone/>
                </a:pPr>
                <a:r>
                  <a:rPr lang="en-US" sz="1800" i="1" dirty="0">
                    <a:latin typeface="Cambria Math" charset="0"/>
                    <a:ea typeface="Cambria Math" charset="0"/>
                    <a:cs typeface="Cambria Math" charset="0"/>
                  </a:rPr>
                  <a:t>	</a:t>
                </a:r>
                <a:r>
                  <a:rPr lang="en-US" sz="1800" i="1" dirty="0">
                    <a:latin typeface="Cambria Math" charset="0"/>
                    <a:ea typeface="Cambria Math" charset="0"/>
                    <a:cs typeface="Cambria Math" charset="0"/>
                  </a:rPr>
                  <a:t>			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𝐶𝑜𝑛𝑠𝑖𝑠𝑡𝑒𝑛𝑡</m:t>
                        </m:r>
                        <m:d>
                          <m:d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h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1800" i="1">
                                <a:latin typeface="Cambria Math" charset="0"/>
                              </a:rPr>
                              <m:t>𝐷</m:t>
                            </m:r>
                          </m:e>
                        </m:d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∧ </m:t>
                    </m:r>
                  </m:oMath>
                </a14:m>
                <a:endParaRPr lang="en-US" sz="1800" i="1" dirty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14288" lvl="1" indent="0">
                  <a:buNone/>
                </a:pPr>
                <a:r>
                  <a:rPr lang="en-US" sz="1800" i="1" dirty="0">
                    <a:latin typeface="Cambria Math" charset="0"/>
                    <a:ea typeface="Cambria Math" charset="0"/>
                    <a:cs typeface="Cambria Math" charset="0"/>
                  </a:rPr>
                  <a:t>	</a:t>
                </a:r>
                <a:r>
                  <a:rPr lang="en-US" sz="1800" i="1" dirty="0">
                    <a:latin typeface="Cambria Math" charset="0"/>
                    <a:ea typeface="Cambria Math" charset="0"/>
                    <a:cs typeface="Cambria Math" charset="0"/>
                  </a:rPr>
                  <a:t>					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𝑚𝑜𝑠𝑡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𝑔𝑒𝑛𝑒𝑟𝑎𝑙</m:t>
                        </m:r>
                      </m:sub>
                    </m:sSub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h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≥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𝑔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h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𝑚𝑜𝑠𝑡</m:t>
                        </m:r>
                        <m:r>
                          <a:rPr lang="en-US" sz="1800" i="1">
                            <a:latin typeface="Cambria Math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</a:rPr>
                          <m:t>𝑠𝑝𝑒𝑐𝑖𝑓𝑖𝑐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)]</m:t>
                    </m:r>
                  </m:oMath>
                </a14:m>
                <a:endParaRPr lang="en-US" sz="1800" dirty="0"/>
              </a:p>
              <a:p>
                <a:pPr lvl="1"/>
                <a:endParaRPr lang="en-US" sz="1800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2505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588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Elimination Algorithm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 – General Boundary</a:t>
                </a:r>
              </a:p>
              <a:p>
                <a:pPr lvl="1"/>
                <a:r>
                  <a:rPr lang="en-US" sz="1800" dirty="0"/>
                  <a:t>Initialization G</a:t>
                </a:r>
                <a:r>
                  <a:rPr lang="en-US" sz="1800" baseline="-25000" dirty="0"/>
                  <a:t>0</a:t>
                </a:r>
                <a:r>
                  <a:rPr lang="en-US" sz="1800" dirty="0"/>
                  <a:t> = {(?, ?, ?, ?, ?, ?)}</a:t>
                </a:r>
              </a:p>
              <a:p>
                <a:pPr lvl="1"/>
                <a:endParaRPr lang="en-US" sz="1800" dirty="0"/>
              </a:p>
              <a:p>
                <a:r>
                  <a:rPr lang="en-US" dirty="0"/>
                  <a:t>S – Specific Boundary</a:t>
                </a:r>
              </a:p>
              <a:p>
                <a:pPr lvl="1"/>
                <a:r>
                  <a:rPr lang="en-US" sz="1800" dirty="0"/>
                  <a:t>Initialization S</a:t>
                </a:r>
                <a:r>
                  <a:rPr lang="en-US" sz="1800" baseline="-25000" dirty="0"/>
                  <a:t>0</a:t>
                </a:r>
                <a:r>
                  <a:rPr lang="en-US" sz="1800" dirty="0"/>
                  <a:t> = {(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1800" dirty="0"/>
                  <a:t>,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1800" dirty="0"/>
                  <a:t>)}</a:t>
                </a:r>
                <a:endParaRPr lang="en-US" sz="1800" baseline="-25000" dirty="0"/>
              </a:p>
              <a:p>
                <a:pPr lvl="1"/>
                <a:endParaRPr lang="en-US" sz="1800" baseline="-250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9314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Elimination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For each training example d, do</a:t>
            </a:r>
          </a:p>
          <a:p>
            <a:pPr lvl="1"/>
            <a:r>
              <a:rPr lang="en-US" sz="1800" dirty="0"/>
              <a:t>If d is a positive example</a:t>
            </a:r>
          </a:p>
          <a:p>
            <a:pPr lvl="2"/>
            <a:r>
              <a:rPr lang="en-US" sz="1800" dirty="0"/>
              <a:t>Remove from G any hypothesis inconsistent with d</a:t>
            </a:r>
          </a:p>
          <a:p>
            <a:pPr lvl="2"/>
            <a:r>
              <a:rPr lang="en-US" sz="1800" dirty="0"/>
              <a:t>For each hypothesis s in S that is not consistent with d</a:t>
            </a:r>
          </a:p>
          <a:p>
            <a:pPr lvl="3"/>
            <a:r>
              <a:rPr lang="en-US" sz="1800" dirty="0"/>
              <a:t>Remove s from S</a:t>
            </a:r>
          </a:p>
          <a:p>
            <a:pPr lvl="3"/>
            <a:r>
              <a:rPr lang="en-US" sz="1800" dirty="0"/>
              <a:t>Add to S all minimal generalizations h of s such that</a:t>
            </a:r>
          </a:p>
          <a:p>
            <a:pPr lvl="4"/>
            <a:r>
              <a:rPr lang="en-US" sz="1800" dirty="0"/>
              <a:t>h is consistent with d, and some member of G is more general than h</a:t>
            </a:r>
          </a:p>
          <a:p>
            <a:pPr lvl="3"/>
            <a:r>
              <a:rPr lang="en-US" sz="1800" dirty="0"/>
              <a:t>Remove from S any hypothesis that is more general than another hypothesis in S</a:t>
            </a:r>
          </a:p>
          <a:p>
            <a:pPr lvl="3"/>
            <a:endParaRPr lang="en-US" sz="1800" dirty="0"/>
          </a:p>
          <a:p>
            <a:pPr lvl="4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7661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Agents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 smtClean="0"/>
          </a:p>
          <a:p>
            <a:pPr marL="0" indent="0" algn="ctr">
              <a:buNone/>
            </a:pPr>
            <a:r>
              <a:rPr lang="en-US" i="1" dirty="0" smtClean="0"/>
              <a:t>Agents </a:t>
            </a:r>
            <a:r>
              <a:rPr lang="en-US" i="1" dirty="0"/>
              <a:t>that improve their performance by learning from their own experiences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216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Elimination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34950" lvl="1" indent="-220663"/>
            <a:r>
              <a:rPr lang="en-US" sz="1800" dirty="0"/>
              <a:t>For each training example d, do</a:t>
            </a:r>
          </a:p>
          <a:p>
            <a:pPr lvl="1"/>
            <a:r>
              <a:rPr lang="en-US" sz="1800" dirty="0"/>
              <a:t>If d is a negative example</a:t>
            </a:r>
          </a:p>
          <a:p>
            <a:pPr lvl="2"/>
            <a:r>
              <a:rPr lang="en-US" sz="1800" dirty="0"/>
              <a:t>Remove from S any hypothesis inconsistent with d</a:t>
            </a:r>
          </a:p>
          <a:p>
            <a:pPr lvl="2"/>
            <a:r>
              <a:rPr lang="en-US" sz="1800" dirty="0"/>
              <a:t>For each hypothesis g in G that is not consistent with d</a:t>
            </a:r>
          </a:p>
          <a:p>
            <a:pPr lvl="3"/>
            <a:r>
              <a:rPr lang="en-US" sz="1800" dirty="0"/>
              <a:t>Remove g from G</a:t>
            </a:r>
          </a:p>
          <a:p>
            <a:pPr lvl="3"/>
            <a:r>
              <a:rPr lang="en-US" sz="1800" dirty="0"/>
              <a:t>Add to G all minimal generalizations h of g such that</a:t>
            </a:r>
          </a:p>
          <a:p>
            <a:pPr lvl="4"/>
            <a:r>
              <a:rPr lang="en-US" sz="1800" dirty="0"/>
              <a:t>h is consistent with d, and some member of S is more specific than h</a:t>
            </a:r>
          </a:p>
          <a:p>
            <a:pPr lvl="3"/>
            <a:r>
              <a:rPr lang="en-US" sz="1800" dirty="0"/>
              <a:t>Remove from G any hypothesis that is more specific than another hypothesis in G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5387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Elimination Algorithm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54647" y="1756356"/>
                <a:ext cx="12599353" cy="272891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Sample1: &lt;Sunny, Warm, Normal, Strong, Warm, Same&gt;, </a:t>
                </a:r>
                <a:r>
                  <a:rPr lang="en-US" dirty="0" err="1"/>
                  <a:t>EnjoySport</a:t>
                </a:r>
                <a:r>
                  <a:rPr lang="en-US" dirty="0"/>
                  <a:t> = Yes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0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000" dirty="0"/>
                  <a:t>S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</a:t>
                </a:r>
                <a:r>
                  <a:rPr lang="en-US" sz="2000" dirty="0"/>
                  <a:t>= {(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2000" dirty="0"/>
                  <a:t>,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∅</m:t>
                    </m:r>
                  </m:oMath>
                </a14:m>
                <a:r>
                  <a:rPr lang="en-US" sz="2000" dirty="0"/>
                  <a:t>)}							G</a:t>
                </a:r>
                <a:r>
                  <a:rPr lang="en-US" sz="2000" baseline="-25000" dirty="0"/>
                  <a:t>0</a:t>
                </a:r>
                <a:r>
                  <a:rPr lang="en-US" sz="2000" dirty="0"/>
                  <a:t> </a:t>
                </a:r>
                <a:r>
                  <a:rPr lang="en-US" sz="2000" dirty="0"/>
                  <a:t>= {(?, ?, ?, ?, ?, ?)}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0" baseline="-25000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0" baseline="-25000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0" baseline="-25000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:endParaRPr lang="en-US" sz="2000" baseline="-25000" dirty="0"/>
              </a:p>
              <a:p>
                <a:pPr marL="0" lvl="1" indent="0">
                  <a:spcBef>
                    <a:spcPts val="1000"/>
                  </a:spcBef>
                  <a:buNone/>
                </a:pPr>
                <a:r>
                  <a:rPr lang="en-US" sz="2000" dirty="0"/>
                  <a:t>S</a:t>
                </a:r>
                <a:r>
                  <a:rPr lang="en-US" sz="2000" baseline="-25000" dirty="0"/>
                  <a:t>1</a:t>
                </a:r>
                <a:r>
                  <a:rPr lang="en-US" sz="2000" dirty="0"/>
                  <a:t> </a:t>
                </a:r>
                <a:r>
                  <a:rPr lang="en-US" sz="2000" dirty="0"/>
                  <a:t>= </a:t>
                </a:r>
                <a:r>
                  <a:rPr lang="en-US" sz="2000" dirty="0"/>
                  <a:t>{(Sunny, Warm, Normal,  Strong, Warm, Same)}		</a:t>
                </a:r>
                <a:r>
                  <a:rPr lang="en-US" sz="2000" dirty="0" smtClean="0"/>
                  <a:t>	G</a:t>
                </a:r>
                <a:r>
                  <a:rPr lang="en-US" sz="2000" baseline="-25000" dirty="0" smtClean="0"/>
                  <a:t>1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= {(?, ?, ?, ?, ?, ?)}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54647" y="1756356"/>
                <a:ext cx="12599353" cy="2728913"/>
              </a:xfrm>
              <a:blipFill rotWithShape="0">
                <a:blip r:embed="rId2"/>
                <a:stretch>
                  <a:fillRect l="-484" t="-312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828800" y="2819400"/>
            <a:ext cx="15765" cy="102475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144235" y="2904359"/>
            <a:ext cx="15765" cy="102475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5765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Elimination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4647" y="1756356"/>
            <a:ext cx="12599353" cy="27289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Sample 2: &lt;Sunny, Warm, High, Strong, Warm, Same&gt;, </a:t>
            </a:r>
            <a:r>
              <a:rPr lang="en-US" dirty="0" err="1"/>
              <a:t>EnjoySport</a:t>
            </a:r>
            <a:r>
              <a:rPr lang="en-US" dirty="0"/>
              <a:t> = Yes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sz="20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/>
              <a:t>S</a:t>
            </a:r>
            <a:r>
              <a:rPr lang="en-US" sz="2000" baseline="-25000" dirty="0"/>
              <a:t>1</a:t>
            </a:r>
            <a:r>
              <a:rPr lang="en-US" sz="2000" dirty="0"/>
              <a:t> = {(Sunny, Warm, Normal,  Strong, Warm, Same)}				G</a:t>
            </a:r>
            <a:r>
              <a:rPr lang="en-US" sz="2000" baseline="-25000" dirty="0"/>
              <a:t>1</a:t>
            </a:r>
            <a:r>
              <a:rPr lang="en-US" sz="2000" dirty="0"/>
              <a:t> = {(?, ?, ?, ?, ?, ?)}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/>
              <a:t>S</a:t>
            </a:r>
            <a:r>
              <a:rPr lang="en-US" sz="2000" baseline="-25000" dirty="0"/>
              <a:t>2</a:t>
            </a:r>
            <a:r>
              <a:rPr lang="en-US" sz="2000" dirty="0"/>
              <a:t> = {(Sunny, Warm,      ?,        Strong, Warm, Same)}				G</a:t>
            </a:r>
            <a:r>
              <a:rPr lang="en-US" sz="2000" baseline="-25000" dirty="0"/>
              <a:t>2</a:t>
            </a:r>
            <a:r>
              <a:rPr lang="en-US" sz="2000" dirty="0"/>
              <a:t> = {(?, ?, ?, ?, ?, ?)}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52800" y="2904359"/>
            <a:ext cx="15765" cy="102475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668000" y="2904359"/>
            <a:ext cx="15765" cy="102475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174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Elimination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4647" y="1756356"/>
            <a:ext cx="12599353" cy="2728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Sample 3: &lt;Rainy, Cold, High, Strong, Warm, Change&gt;, </a:t>
            </a:r>
            <a:r>
              <a:rPr lang="en-US" dirty="0" err="1"/>
              <a:t>EnjoySport</a:t>
            </a:r>
            <a:r>
              <a:rPr lang="en-US" dirty="0"/>
              <a:t> = Yes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sz="1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1800" dirty="0"/>
              <a:t>S</a:t>
            </a:r>
            <a:r>
              <a:rPr lang="en-US" sz="1800" baseline="-25000" dirty="0"/>
              <a:t>2</a:t>
            </a:r>
            <a:r>
              <a:rPr lang="en-US" sz="1800" dirty="0"/>
              <a:t> = {(Sunny, Warm,      ?,        Strong, Warm, Same)}				G</a:t>
            </a:r>
            <a:r>
              <a:rPr lang="en-US" sz="1800" baseline="-25000" dirty="0"/>
              <a:t>2</a:t>
            </a:r>
            <a:r>
              <a:rPr lang="en-US" sz="1800" dirty="0"/>
              <a:t> = {(?, ?, ?, ?, ?, ?)}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1800" dirty="0"/>
              <a:t>S</a:t>
            </a:r>
            <a:r>
              <a:rPr lang="en-US" sz="1800" baseline="-25000" dirty="0"/>
              <a:t>3</a:t>
            </a:r>
            <a:r>
              <a:rPr lang="en-US" sz="1800" dirty="0"/>
              <a:t> = {(Sunny, Warm,      ?,        Strong, Warm, Same)}			G</a:t>
            </a:r>
            <a:r>
              <a:rPr lang="en-US" sz="1800" baseline="-25000" dirty="0"/>
              <a:t>3</a:t>
            </a:r>
            <a:r>
              <a:rPr lang="en-US" sz="1800" dirty="0"/>
              <a:t> =	{(Sunny, ?, ?, ?, ?, ?),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800" dirty="0"/>
              <a:t>									 (?, Warm,?, ?, ?, ?),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1800" dirty="0"/>
              <a:t>									 (?, ?, ?, ?, ?, Same)}</a:t>
            </a:r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352800" y="2904359"/>
            <a:ext cx="15765" cy="102475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144235" y="2904358"/>
            <a:ext cx="15765" cy="102475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121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Elimination Algorithm - Exercise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4647" y="1756356"/>
            <a:ext cx="12599353" cy="2728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Sample 4: &lt;Sunny, Warm, High, Strong, Cold, Change&gt;, </a:t>
            </a:r>
            <a:r>
              <a:rPr lang="en-US" dirty="0" err="1"/>
              <a:t>EnjoySport</a:t>
            </a:r>
            <a:r>
              <a:rPr lang="en-US" dirty="0"/>
              <a:t>=Yes</a:t>
            </a:r>
          </a:p>
          <a:p>
            <a:pPr marL="0" lvl="1" indent="0">
              <a:spcBef>
                <a:spcPts val="1000"/>
              </a:spcBef>
              <a:buNone/>
            </a:pPr>
            <a:endParaRPr lang="en-US" sz="1800" dirty="0"/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/>
              <a:t>S</a:t>
            </a:r>
            <a:r>
              <a:rPr lang="en-US" sz="2000" baseline="-25000" dirty="0"/>
              <a:t>3</a:t>
            </a:r>
            <a:r>
              <a:rPr lang="en-US" sz="2000" dirty="0"/>
              <a:t> = {(Sunny, Warm,      ?,        Strong, Warm, Same)}			G</a:t>
            </a:r>
            <a:r>
              <a:rPr lang="en-US" sz="2000" baseline="-25000" dirty="0"/>
              <a:t>3</a:t>
            </a:r>
            <a:r>
              <a:rPr lang="en-US" sz="2000" dirty="0"/>
              <a:t> =	{(Sunny, ?, ?, ?, ?, ?),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/>
              <a:t>									 (?, Warm,?, ?, ?, ?),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sz="2000" dirty="0"/>
              <a:t>									 (?, ?, ?, ?, ?, Same)}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	      </a:t>
            </a:r>
            <a:r>
              <a:rPr lang="en-US" sz="3200" dirty="0"/>
              <a:t>?								 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743200" y="3670111"/>
            <a:ext cx="15765" cy="102475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9829800" y="3678578"/>
            <a:ext cx="15765" cy="102475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159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Candidate Elimination Algorithm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Limitations</a:t>
                </a:r>
              </a:p>
              <a:p>
                <a:pPr lvl="1"/>
                <a:r>
                  <a:rPr lang="en-US" dirty="0"/>
                  <a:t>No noise in training samples</a:t>
                </a:r>
              </a:p>
              <a:p>
                <a:pPr lvl="1"/>
                <a:r>
                  <a:rPr lang="en-US" dirty="0"/>
                  <a:t>The true function f is contained in hypothesis space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ℋ</m:t>
                    </m:r>
                  </m:oMath>
                </a14:m>
                <a:r>
                  <a:rPr lang="en-US" dirty="0">
                    <a:ea typeface="Cambria Math" charset="0"/>
                    <a:cs typeface="Cambria Math" charset="0"/>
                  </a:rPr>
                  <a:t> (Inductive Bias)</a:t>
                </a:r>
                <a:endParaRPr lang="en-US" dirty="0">
                  <a:ea typeface="Cambria Math" charset="0"/>
                  <a:cs typeface="Cambria Math" charset="0"/>
                </a:endParaRPr>
              </a:p>
              <a:p>
                <a:endParaRPr lang="en-IN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9361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Experts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6172200" y="1600201"/>
            <a:ext cx="4845538" cy="272891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US: 1 radiologist for every 10,000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India: 1 radiologist for every 1,00,000</a:t>
            </a:r>
            <a:r>
              <a:rPr lang="en-US" baseline="30000" dirty="0"/>
              <a:t>1</a:t>
            </a:r>
          </a:p>
          <a:p>
            <a:endParaRPr lang="en-US" dirty="0"/>
          </a:p>
          <a:p>
            <a:r>
              <a:rPr lang="en-US" dirty="0"/>
              <a:t>Many diseases can be positively impacted if diagnosed early</a:t>
            </a:r>
            <a:r>
              <a:rPr lang="en-US" baseline="30000" dirty="0"/>
              <a:t>2</a:t>
            </a:r>
            <a:endParaRPr lang="en-US" dirty="0"/>
          </a:p>
          <a:p>
            <a:endParaRPr lang="en-US" baseline="30000" dirty="0"/>
          </a:p>
          <a:p>
            <a:r>
              <a:rPr lang="en-US" dirty="0"/>
              <a:t>Lack of radiologists delay diagnosis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12" y="2133600"/>
            <a:ext cx="5207613" cy="346907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0112" y="5874818"/>
            <a:ext cx="5992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1 - </a:t>
            </a:r>
            <a:r>
              <a:rPr lang="en-US">
                <a:hlinkClick r:id="rId3"/>
              </a:rPr>
              <a:t>https://www.ncbi.nlm.nih.gov/pmc/articles/PMC2747434/</a:t>
            </a:r>
            <a:endParaRPr lang="en-US"/>
          </a:p>
          <a:p>
            <a:r>
              <a:rPr lang="en-US"/>
              <a:t>2 – </a:t>
            </a:r>
            <a:r>
              <a:rPr lang="en-US">
                <a:hlinkClick r:id="rId4"/>
              </a:rPr>
              <a:t>Early diagnosis saves lives, cuts treatment costs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941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Solution: </a:t>
            </a:r>
          </a:p>
          <a:p>
            <a:pPr lvl="1"/>
            <a:r>
              <a:rPr lang="en-US" dirty="0"/>
              <a:t>Encode the expert’s knowledge into machine readable representation</a:t>
            </a:r>
          </a:p>
          <a:p>
            <a:pPr lvl="1"/>
            <a:r>
              <a:rPr lang="en-US" dirty="0"/>
              <a:t>Using that knowledge, build systems that can solve problems which would otherwise require a human expert</a:t>
            </a:r>
          </a:p>
          <a:p>
            <a:endParaRPr lang="en-US" dirty="0"/>
          </a:p>
          <a:p>
            <a:r>
              <a:rPr lang="en-US" dirty="0"/>
              <a:t>Buzz Words</a:t>
            </a:r>
          </a:p>
          <a:p>
            <a:pPr lvl="1"/>
            <a:r>
              <a:rPr lang="en-US" dirty="0"/>
              <a:t>Expert’s Knowledge</a:t>
            </a:r>
          </a:p>
          <a:p>
            <a:pPr lvl="1"/>
            <a:r>
              <a:rPr lang="en-US" dirty="0"/>
              <a:t>Representation</a:t>
            </a:r>
          </a:p>
          <a:p>
            <a:pPr lvl="1"/>
            <a:r>
              <a:rPr lang="en-US" dirty="0"/>
              <a:t>Solving problems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0548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Systems: Knowledge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Expert’s Knowledge</a:t>
            </a:r>
          </a:p>
          <a:p>
            <a:pPr lvl="1"/>
            <a:r>
              <a:rPr lang="en-US" dirty="0"/>
              <a:t>Set of facts, rules, procedures and heuristics used by experts in solving problems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Facts are declarative statements that are true. E.g., Paris is the capital of France.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Rules are set of guidelines that need to be adhered. E.g., Do not disclose gender in an ultrasound scan. (in India)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Procedures are a series of steps followed to solve a task. E.g., To start a car, first put the key in, turn it clockwise, etc.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Heuristics are the practical ways of solving problems gained with experience. E.g., a car mechanic might know the problem with a car just based on engine sound.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 to be confused with data, E.g., doctor treating a patient uses Knowledge &amp; Data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8504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System: Knowledge Representation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Knowledge Representation</a:t>
            </a:r>
          </a:p>
          <a:p>
            <a:pPr lvl="1"/>
            <a:r>
              <a:rPr lang="en-US" dirty="0"/>
              <a:t>Expert Knowledge is represented in Symbols that can be understood by programs</a:t>
            </a:r>
          </a:p>
          <a:p>
            <a:pPr lvl="1"/>
            <a:r>
              <a:rPr lang="en-US" dirty="0"/>
              <a:t>Representation schemes: Predicate Logic, Frames and associative networks, Fuzzy Logic, Object oriented methods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5294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Agents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917" y="1422674"/>
            <a:ext cx="7788165" cy="519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681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System: Knowledge Representation</a:t>
            </a:r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dirty="0">
                    <a:latin typeface="Helvetica" panose="020B0500000000000000" pitchFamily="34" charset="0"/>
                  </a:rPr>
                  <a:t>Knowledge Representation</a:t>
                </a:r>
              </a:p>
              <a:p>
                <a:pPr lvl="1"/>
                <a:r>
                  <a:rPr lang="en-US" sz="1800" dirty="0">
                    <a:latin typeface="Helvetica" panose="020B0500000000000000" pitchFamily="34" charset="0"/>
                  </a:rPr>
                  <a:t>E.g., </a:t>
                </a:r>
              </a:p>
              <a:p>
                <a:pPr lvl="2"/>
                <a:r>
                  <a:rPr lang="en-US" sz="1800" dirty="0">
                    <a:latin typeface="Helvetica" panose="020B0500000000000000" pitchFamily="34" charset="0"/>
                  </a:rPr>
                  <a:t>“Spot is a dog” is an English sentence</a:t>
                </a:r>
              </a:p>
              <a:p>
                <a:pPr lvl="2"/>
                <a:r>
                  <a:rPr lang="en-US" sz="1800" dirty="0">
                    <a:latin typeface="Helvetica" panose="020B0500000000000000" pitchFamily="34" charset="0"/>
                  </a:rPr>
                  <a:t>If represented in logic, “dog(Spot)”</a:t>
                </a:r>
              </a:p>
              <a:p>
                <a:pPr lvl="2"/>
                <a:r>
                  <a:rPr lang="en-US" sz="1800" dirty="0">
                    <a:latin typeface="Helvetica" panose="020B0500000000000000" pitchFamily="34" charset="0"/>
                  </a:rPr>
                  <a:t>Suppose, we have a logic representation of fact that “all dogs have tails”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 :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𝑑𝑜𝑔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h𝑎𝑠𝑡𝑎𝑖𝑙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800" dirty="0">
                  <a:latin typeface="Helvetica" panose="020B0500000000000000" pitchFamily="34" charset="0"/>
                </a:endParaRPr>
              </a:p>
              <a:p>
                <a:pPr lvl="2"/>
                <a:r>
                  <a:rPr lang="en-US" sz="1800" dirty="0">
                    <a:latin typeface="Helvetica" panose="020B0500000000000000" pitchFamily="34" charset="0"/>
                  </a:rPr>
                  <a:t>Using deductive logic, we can generate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𝑑𝑜𝑔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𝑆𝑝𝑜𝑡</m:t>
                        </m:r>
                      </m:e>
                    </m:d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→</m:t>
                    </m:r>
                    <m:r>
                      <a:rPr lang="en-US" sz="1800" i="1">
                        <a:latin typeface="Cambria Math" charset="0"/>
                        <a:ea typeface="Cambria Math" charset="0"/>
                        <a:cs typeface="Cambria Math" charset="0"/>
                      </a:rPr>
                      <m:t>h𝑎𝑠𝑡𝑎𝑖𝑙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𝑆𝑝𝑜𝑡</m:t>
                        </m:r>
                      </m:e>
                    </m:d>
                  </m:oMath>
                </a14:m>
                <a:endParaRPr lang="en-US" sz="1800" dirty="0">
                  <a:latin typeface="Helvetica" panose="020B0500000000000000" pitchFamily="34" charset="0"/>
                </a:endParaRPr>
              </a:p>
              <a:p>
                <a:endParaRPr lang="en-US" dirty="0">
                  <a:latin typeface="Helvetica" panose="020B0500000000000000" pitchFamily="34" charset="0"/>
                </a:endParaRPr>
              </a:p>
              <a:p>
                <a:r>
                  <a:rPr lang="en-US" dirty="0">
                    <a:latin typeface="Helvetica" panose="020B0500000000000000" pitchFamily="34" charset="0"/>
                  </a:rPr>
                  <a:t>Knowledge Base: All such knowledge when converted into symbolic representation along with relations form a knowledge base</a:t>
                </a:r>
                <a:endParaRPr lang="en-US" dirty="0">
                  <a:latin typeface="Helvetica" panose="020B0500000000000000" pitchFamily="34" charset="0"/>
                </a:endParaRPr>
              </a:p>
              <a:p>
                <a:endParaRPr lang="en-IN" dirty="0">
                  <a:latin typeface="Helvetica" panose="020B0500000000000000" pitchFamily="34" charset="0"/>
                </a:endParaRP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 b="-319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36393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System: Sample Knowledge Base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Sample Knowledge Base of Family Relationships (in LISP):</a:t>
            </a:r>
          </a:p>
          <a:p>
            <a:r>
              <a:rPr lang="en-US" dirty="0"/>
              <a:t>Facts are represented as a1, a2, a3</a:t>
            </a:r>
          </a:p>
          <a:p>
            <a:pPr lvl="1"/>
            <a:r>
              <a:rPr lang="en-US" dirty="0"/>
              <a:t>E.g., a1 (male bob) , i.e., </a:t>
            </a:r>
            <a:r>
              <a:rPr lang="en-US" dirty="0">
                <a:sym typeface="Wingdings"/>
              </a:rPr>
              <a:t>bob is a male</a:t>
            </a:r>
            <a:endParaRPr lang="en-US" dirty="0"/>
          </a:p>
          <a:p>
            <a:r>
              <a:rPr lang="en-US" dirty="0"/>
              <a:t>Rules are represented as r1, r2, r3</a:t>
            </a:r>
          </a:p>
          <a:p>
            <a:pPr lvl="1"/>
            <a:r>
              <a:rPr lang="en-US" dirty="0"/>
              <a:t>E.g., r1 ((husband ?x ?y)) </a:t>
            </a:r>
            <a:r>
              <a:rPr lang="en-US" dirty="0">
                <a:sym typeface="Wingdings"/>
              </a:rPr>
              <a:t> (male ?x) , i.e., if ?x is husband of ?y, then ?x is male</a:t>
            </a:r>
          </a:p>
          <a:p>
            <a:pPr lvl="1"/>
            <a:r>
              <a:rPr lang="en-US" dirty="0">
                <a:sym typeface="Wingdings"/>
              </a:rPr>
              <a:t>r2 ((mother ?x ?y) (husband ?z ?x))  (father ?z ?y) , i.e., the two facts on LHS (mother an d husband) when satisfied in conjunction then RHS is true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88173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System: Sample Knowledge Base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3409461" cy="27289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( (a1 (male bob))</a:t>
            </a:r>
          </a:p>
          <a:p>
            <a:pPr marL="0" indent="0">
              <a:buNone/>
            </a:pPr>
            <a:r>
              <a:rPr lang="en-US" dirty="0"/>
              <a:t>  (a2 (female sue))</a:t>
            </a:r>
          </a:p>
          <a:p>
            <a:pPr marL="0" indent="0">
              <a:buNone/>
            </a:pPr>
            <a:r>
              <a:rPr lang="en-US" dirty="0"/>
              <a:t>  (a3 (male </a:t>
            </a:r>
            <a:r>
              <a:rPr lang="en-US" dirty="0" err="1"/>
              <a:t>sam</a:t>
            </a:r>
            <a:r>
              <a:rPr lang="en-US" dirty="0"/>
              <a:t>))</a:t>
            </a:r>
          </a:p>
          <a:p>
            <a:pPr marL="0" indent="0">
              <a:buNone/>
            </a:pPr>
            <a:r>
              <a:rPr lang="en-US" dirty="0"/>
              <a:t>  (a4 (male bill))</a:t>
            </a:r>
          </a:p>
          <a:p>
            <a:pPr marL="0" indent="0">
              <a:buNone/>
            </a:pPr>
            <a:r>
              <a:rPr lang="en-US" dirty="0"/>
              <a:t>  (a5 (female pam))</a:t>
            </a:r>
          </a:p>
          <a:p>
            <a:pPr marL="0" indent="0">
              <a:buNone/>
            </a:pPr>
            <a:r>
              <a:rPr lang="en-US" dirty="0"/>
              <a:t>  (r1 ((husband ?x ?y))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ym typeface="Wingdings"/>
              </a:rPr>
              <a:t> (male ?x))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 (r2 ((wife ?x ?y))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 (female ?x))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  (r3 ((wife ?x ?y))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 (husband ?y ?x)) </a:t>
            </a:r>
            <a:r>
              <a:rPr lang="is-IS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5464070" y="153828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Helvetica" panose="020B0500000000000000" pitchFamily="34" charset="0"/>
              </a:rPr>
              <a:t>.. (r4 ((mother ?x ?y) (husband ?z ?x))</a:t>
            </a:r>
          </a:p>
          <a:p>
            <a:r>
              <a:rPr lang="en-US" dirty="0">
                <a:latin typeface="Helvetica" panose="020B0500000000000000" pitchFamily="34" charset="0"/>
              </a:rPr>
              <a:t>	</a:t>
            </a:r>
            <a:r>
              <a:rPr lang="en-US" dirty="0">
                <a:latin typeface="Helvetica" panose="020B0500000000000000" pitchFamily="34" charset="0"/>
                <a:sym typeface="Wingdings"/>
              </a:rPr>
              <a:t> (father ?z ?y))</a:t>
            </a:r>
          </a:p>
          <a:p>
            <a:r>
              <a:rPr lang="en-US" dirty="0">
                <a:latin typeface="Helvetica" panose="020B0500000000000000" pitchFamily="34" charset="0"/>
                <a:sym typeface="Wingdings"/>
              </a:rPr>
              <a:t>   (r5 ((father ?x ?z) (mother ?y ?z)</a:t>
            </a:r>
          </a:p>
          <a:p>
            <a:r>
              <a:rPr lang="en-US" dirty="0">
                <a:latin typeface="Helvetica" panose="020B0500000000000000" pitchFamily="34" charset="0"/>
                <a:sym typeface="Wingdings"/>
              </a:rPr>
              <a:t>	 (husband ?x ?y))</a:t>
            </a:r>
          </a:p>
          <a:p>
            <a:r>
              <a:rPr lang="en-US" dirty="0">
                <a:latin typeface="Helvetica" panose="020B0500000000000000" pitchFamily="34" charset="0"/>
                <a:sym typeface="Wingdings"/>
              </a:rPr>
              <a:t>   (r6 ((father ?x ?z) (mother ?y ?z)</a:t>
            </a:r>
          </a:p>
          <a:p>
            <a:r>
              <a:rPr lang="en-US" dirty="0">
                <a:latin typeface="Helvetica" panose="020B0500000000000000" pitchFamily="34" charset="0"/>
                <a:sym typeface="Wingdings"/>
              </a:rPr>
              <a:t>	 (wife ?y ?x))</a:t>
            </a:r>
          </a:p>
          <a:p>
            <a:r>
              <a:rPr lang="en-US" dirty="0">
                <a:latin typeface="Helvetica" panose="020B0500000000000000" pitchFamily="34" charset="0"/>
                <a:sym typeface="Wingdings"/>
              </a:rPr>
              <a:t>   (r7 ((father ?x ?y) (father ?y ?z)</a:t>
            </a:r>
          </a:p>
          <a:p>
            <a:r>
              <a:rPr lang="en-US" dirty="0">
                <a:latin typeface="Helvetica" panose="020B0500000000000000" pitchFamily="34" charset="0"/>
                <a:sym typeface="Wingdings"/>
              </a:rPr>
              <a:t>	 (grandfather ?x ?z)) )</a:t>
            </a:r>
          </a:p>
        </p:txBody>
      </p:sp>
    </p:spTree>
    <p:extLst>
      <p:ext uri="{BB962C8B-B14F-4D97-AF65-F5344CB8AC3E}">
        <p14:creationId xmlns:p14="http://schemas.microsoft.com/office/powerpoint/2010/main" val="33881254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System: Inference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Inference: The act of using the symbolic representation of knowledge in deriving conclusions given user’s input</a:t>
            </a:r>
          </a:p>
          <a:p>
            <a:endParaRPr lang="en-US" dirty="0"/>
          </a:p>
          <a:p>
            <a:r>
              <a:rPr lang="en-US" dirty="0"/>
              <a:t>Inferring process done in three stages: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Match – User’s input is compared with facts and rules in Knowledge base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– All appropriate facts and rules matched are put together and one of the rules is selected. Criteria can be most-recent, #conjuncts on left or smallest rule number.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Execute – The selected rule is executed and resulting action is displayed to user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9600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System: Inference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Example 1: </a:t>
            </a:r>
          </a:p>
          <a:p>
            <a:r>
              <a:rPr lang="en-US" dirty="0"/>
              <a:t>User’s Input - (father bob </a:t>
            </a:r>
            <a:r>
              <a:rPr lang="en-US" dirty="0" err="1"/>
              <a:t>sam</a:t>
            </a:r>
            <a:r>
              <a:rPr lang="en-US" dirty="0"/>
              <a:t>) (mother sue </a:t>
            </a:r>
            <a:r>
              <a:rPr lang="en-US" dirty="0" err="1"/>
              <a:t>sam</a:t>
            </a:r>
            <a:r>
              <a:rPr lang="en-US" dirty="0"/>
              <a:t>)</a:t>
            </a:r>
          </a:p>
          <a:p>
            <a:r>
              <a:rPr lang="en-US" dirty="0"/>
              <a:t>Match step: r5 and r6 rules are matched and their conclusions (husband bob sue) and (wife sue bob) are put in a conflict set</a:t>
            </a:r>
          </a:p>
          <a:p>
            <a:r>
              <a:rPr lang="en-US" dirty="0"/>
              <a:t>Select step: Simply select the first match, i.e., (husband bob sue)</a:t>
            </a:r>
          </a:p>
          <a:p>
            <a:r>
              <a:rPr lang="en-US" dirty="0"/>
              <a:t>Execute step: Trigger a message to user and probe further questions and repeat</a:t>
            </a:r>
          </a:p>
          <a:p>
            <a:endParaRPr lang="en-US" dirty="0"/>
          </a:p>
          <a:p>
            <a:r>
              <a:rPr lang="en-US" dirty="0"/>
              <a:t>Forward Chaining: The input is matched from LHS and the RHS is executed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79566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System: Inference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Example 2: </a:t>
            </a:r>
          </a:p>
          <a:p>
            <a:r>
              <a:rPr lang="en-US" dirty="0"/>
              <a:t>Suppose, we added (a6 (father </a:t>
            </a:r>
            <a:r>
              <a:rPr lang="en-US" dirty="0" err="1"/>
              <a:t>sam</a:t>
            </a:r>
            <a:r>
              <a:rPr lang="en-US" dirty="0"/>
              <a:t> bill)) and  (a7 (father bill pam)) to knowledge base</a:t>
            </a:r>
          </a:p>
          <a:p>
            <a:endParaRPr lang="en-US" dirty="0"/>
          </a:p>
          <a:p>
            <a:r>
              <a:rPr lang="en-US" dirty="0"/>
              <a:t>User Input: Who is the grandfather of Pam? </a:t>
            </a:r>
            <a:r>
              <a:rPr lang="en-US" dirty="0">
                <a:sym typeface="Wingdings"/>
              </a:rPr>
              <a:t> (</a:t>
            </a:r>
            <a:r>
              <a:rPr lang="en-US" dirty="0" err="1">
                <a:sym typeface="Wingdings"/>
              </a:rPr>
              <a:t>grandather</a:t>
            </a:r>
            <a:r>
              <a:rPr lang="en-US" dirty="0">
                <a:sym typeface="Wingdings"/>
              </a:rPr>
              <a:t> ?x pam)</a:t>
            </a:r>
          </a:p>
          <a:p>
            <a:r>
              <a:rPr lang="en-US" dirty="0">
                <a:sym typeface="Wingdings"/>
              </a:rPr>
              <a:t>Match step: (r7 ((father ?x ?y) (father ?y ?z)  (grandfather ?x pam))</a:t>
            </a:r>
          </a:p>
          <a:p>
            <a:pPr lvl="1"/>
            <a:r>
              <a:rPr lang="en-US" sz="1800" dirty="0">
                <a:sym typeface="Wingdings"/>
              </a:rPr>
              <a:t>(father ?x ?y) (father ?y pam)</a:t>
            </a:r>
          </a:p>
          <a:p>
            <a:pPr lvl="1"/>
            <a:r>
              <a:rPr lang="en-US" sz="1800" dirty="0">
                <a:sym typeface="Wingdings"/>
              </a:rPr>
              <a:t>Substituting with a7  (father ?x bill) (father bill pam)</a:t>
            </a:r>
          </a:p>
          <a:p>
            <a:pPr lvl="1"/>
            <a:r>
              <a:rPr lang="en-US" sz="1800" dirty="0">
                <a:sym typeface="Wingdings"/>
              </a:rPr>
              <a:t>Substituting with a6  (father </a:t>
            </a:r>
            <a:r>
              <a:rPr lang="en-US" sz="1800" dirty="0" err="1">
                <a:sym typeface="Wingdings"/>
              </a:rPr>
              <a:t>sam</a:t>
            </a:r>
            <a:r>
              <a:rPr lang="en-US" sz="1800" dirty="0">
                <a:sym typeface="Wingdings"/>
              </a:rPr>
              <a:t> bill) (father bill pam)</a:t>
            </a:r>
          </a:p>
          <a:p>
            <a:pPr lvl="1"/>
            <a:r>
              <a:rPr lang="en-US" sz="1800" dirty="0">
                <a:sym typeface="Wingdings"/>
              </a:rPr>
              <a:t>(grandfather </a:t>
            </a:r>
            <a:r>
              <a:rPr lang="en-US" sz="1800" dirty="0" err="1">
                <a:sym typeface="Wingdings"/>
              </a:rPr>
              <a:t>sam</a:t>
            </a:r>
            <a:r>
              <a:rPr lang="en-US" sz="1800" dirty="0">
                <a:sym typeface="Wingdings"/>
              </a:rPr>
              <a:t> pam)</a:t>
            </a:r>
          </a:p>
          <a:p>
            <a:pPr lvl="1"/>
            <a:endParaRPr lang="en-US" sz="1800" dirty="0">
              <a:sym typeface="Wingdings"/>
            </a:endParaRPr>
          </a:p>
          <a:p>
            <a:r>
              <a:rPr lang="en-US" dirty="0">
                <a:sym typeface="Wingdings"/>
              </a:rPr>
              <a:t>Backward Chaining: RHS is instantiated first, then the LHS becomes sub goals and they are matched with facts</a:t>
            </a:r>
          </a:p>
          <a:p>
            <a:pPr lvl="1"/>
            <a:endParaRPr lang="en-US" sz="1800" dirty="0">
              <a:sym typeface="Wingdings"/>
            </a:endParaRPr>
          </a:p>
          <a:p>
            <a:pPr lvl="1"/>
            <a:endParaRPr lang="en-US" sz="1800" dirty="0">
              <a:sym typeface="Wingdings"/>
            </a:endParaRPr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945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System: Knowledge Acquisition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1800" dirty="0"/>
              <a:t>Acquisition and encoding of requisite domain knowledge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Expert sources can be experts in a field, journal articles, texts, reports, etc.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Tedious job, can take several years sometimes and also costly</a:t>
            </a:r>
          </a:p>
          <a:p>
            <a:pPr marL="228600" lvl="1">
              <a:spcBef>
                <a:spcPts val="1000"/>
              </a:spcBef>
            </a:pPr>
            <a:r>
              <a:rPr lang="en-US" sz="1800" dirty="0"/>
              <a:t>Experts sometimes cannot articulate their problem solving process</a:t>
            </a:r>
          </a:p>
          <a:p>
            <a:pPr marL="228600" lvl="1">
              <a:spcBef>
                <a:spcPts val="1000"/>
              </a:spcBef>
            </a:pPr>
            <a:endParaRPr lang="en-US" sz="1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8606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 – Knowledge Acquisition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1800" dirty="0"/>
              <a:t>Knowledge Engineers – intermediaries between experts and systems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Conduct extensive interviews with domain experts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During the interview, experts are asked to solve problems and explain their solution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Codes the knowledge into rules or some other representation</a:t>
            </a:r>
          </a:p>
          <a:p>
            <a:pPr marL="685800" lvl="2">
              <a:spcBef>
                <a:spcPts val="1000"/>
              </a:spcBef>
            </a:pPr>
            <a:r>
              <a:rPr lang="en-US" sz="1600" dirty="0"/>
              <a:t>These encoded rules are tested, reviewed and errors are corrected till sufficient accuracy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6114711" y="4191000"/>
            <a:ext cx="1755228" cy="1104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/>
          <p:cNvSpPr/>
          <p:nvPr/>
        </p:nvSpPr>
        <p:spPr>
          <a:xfrm>
            <a:off x="883139" y="4105522"/>
            <a:ext cx="1562570" cy="1190023"/>
          </a:xfrm>
          <a:prstGeom prst="hexag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24853" y="4368788"/>
            <a:ext cx="10791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Domain</a:t>
            </a:r>
          </a:p>
          <a:p>
            <a:pPr algn="ctr"/>
            <a:r>
              <a:rPr lang="en-US" sz="2200" dirty="0" smtClean="0"/>
              <a:t>Expert</a:t>
            </a:r>
            <a:endParaRPr 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3502673" y="4191000"/>
            <a:ext cx="1755228" cy="1104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629282" y="4355147"/>
            <a:ext cx="1448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Knowledge</a:t>
            </a:r>
          </a:p>
          <a:p>
            <a:pPr algn="ctr"/>
            <a:r>
              <a:rPr lang="en-US" sz="2200" dirty="0" smtClean="0"/>
              <a:t>Engineer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6452137" y="4358551"/>
            <a:ext cx="1003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System</a:t>
            </a:r>
          </a:p>
          <a:p>
            <a:r>
              <a:rPr lang="en-US" sz="2200" dirty="0" smtClean="0"/>
              <a:t>Builder</a:t>
            </a:r>
            <a:endParaRPr lang="en-US" sz="2200" dirty="0"/>
          </a:p>
        </p:txBody>
      </p:sp>
      <p:sp>
        <p:nvSpPr>
          <p:cNvPr id="11" name="Rectangle 10"/>
          <p:cNvSpPr/>
          <p:nvPr/>
        </p:nvSpPr>
        <p:spPr>
          <a:xfrm>
            <a:off x="9053512" y="4201235"/>
            <a:ext cx="1755228" cy="11045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06857" y="4393247"/>
            <a:ext cx="14485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Knowledge</a:t>
            </a:r>
          </a:p>
          <a:p>
            <a:pPr algn="ctr"/>
            <a:r>
              <a:rPr lang="en-US" sz="2200" dirty="0" smtClean="0"/>
              <a:t>Base</a:t>
            </a:r>
            <a:endParaRPr lang="en-US" sz="2200" dirty="0"/>
          </a:p>
        </p:txBody>
      </p:sp>
      <p:cxnSp>
        <p:nvCxnSpPr>
          <p:cNvPr id="13" name="Straight Arrow Connector 12"/>
          <p:cNvCxnSpPr>
            <a:stCxn id="6" idx="0"/>
          </p:cNvCxnSpPr>
          <p:nvPr/>
        </p:nvCxnSpPr>
        <p:spPr>
          <a:xfrm flipV="1">
            <a:off x="2445709" y="4700533"/>
            <a:ext cx="1056964" cy="1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3"/>
            <a:endCxn id="5" idx="1"/>
          </p:cNvCxnSpPr>
          <p:nvPr/>
        </p:nvCxnSpPr>
        <p:spPr>
          <a:xfrm>
            <a:off x="5257901" y="4743272"/>
            <a:ext cx="856810" cy="0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3"/>
            <a:endCxn id="11" idx="1"/>
          </p:cNvCxnSpPr>
          <p:nvPr/>
        </p:nvCxnSpPr>
        <p:spPr>
          <a:xfrm>
            <a:off x="7869939" y="4743272"/>
            <a:ext cx="1183573" cy="10235"/>
          </a:xfrm>
          <a:prstGeom prst="straightConnector1">
            <a:avLst/>
          </a:prstGeom>
          <a:ln w="317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0988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 – </a:t>
            </a:r>
            <a:r>
              <a:rPr lang="en-US" dirty="0" err="1"/>
              <a:t>Explainability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Builds trust in the system when it can explain its reasoning process</a:t>
            </a:r>
          </a:p>
          <a:p>
            <a:r>
              <a:rPr lang="en-US" dirty="0"/>
              <a:t>Two possible explanations</a:t>
            </a:r>
          </a:p>
          <a:p>
            <a:pPr lvl="1"/>
            <a:r>
              <a:rPr lang="en-US" dirty="0"/>
              <a:t>How did the system reach a particular conclusion</a:t>
            </a:r>
          </a:p>
          <a:p>
            <a:pPr lvl="1"/>
            <a:r>
              <a:rPr lang="en-US" dirty="0"/>
              <a:t>Why would a system need a particular information in order to complete a step</a:t>
            </a:r>
          </a:p>
          <a:p>
            <a:pPr lvl="1"/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Behavior of an expert system can be explained by tracing the chain of rules that were fired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564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 - </a:t>
            </a:r>
            <a:r>
              <a:rPr lang="en-US" dirty="0" err="1"/>
              <a:t>Explainability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Query?</a:t>
            </a:r>
          </a:p>
          <a:p>
            <a:pPr lvl="1"/>
            <a:r>
              <a:rPr lang="en-US" sz="1800" dirty="0"/>
              <a:t>How did you reach this conclusion?</a:t>
            </a:r>
          </a:p>
          <a:p>
            <a:pPr lvl="1"/>
            <a:r>
              <a:rPr lang="en-US" sz="1800" dirty="0"/>
              <a:t>The sequence of rules that led to the conclusion are displayed to the user </a:t>
            </a:r>
          </a:p>
          <a:p>
            <a:pPr lvl="1"/>
            <a:r>
              <a:rPr lang="en-US" sz="1800" dirty="0"/>
              <a:t>E.g., Why is Sam the grandfather of Pam?</a:t>
            </a:r>
          </a:p>
          <a:p>
            <a:pPr lvl="2"/>
            <a:r>
              <a:rPr lang="en-US" sz="1800" dirty="0">
                <a:sym typeface="Wingdings"/>
              </a:rPr>
              <a:t>Pam’s father is Bill and Bill’s father is Sam. As per Rule no. 7, it infers that Sam is the grandfather of Pam.</a:t>
            </a:r>
            <a:endParaRPr lang="en-US" sz="1800" dirty="0"/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360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Agents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70" y="1813363"/>
            <a:ext cx="86694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027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 - </a:t>
            </a:r>
            <a:r>
              <a:rPr lang="en-US" dirty="0" err="1"/>
              <a:t>Explainability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Why Query?</a:t>
            </a:r>
          </a:p>
          <a:p>
            <a:pPr lvl="1"/>
            <a:r>
              <a:rPr lang="en-US" sz="1800" dirty="0"/>
              <a:t>When the systems prompts a request for information, user can ask why such information is needed</a:t>
            </a:r>
          </a:p>
          <a:p>
            <a:pPr lvl="1"/>
            <a:r>
              <a:rPr lang="en-US" sz="1800" dirty="0"/>
              <a:t>Reasoning backwards to answer two questions</a:t>
            </a:r>
          </a:p>
          <a:p>
            <a:pPr lvl="2"/>
            <a:r>
              <a:rPr lang="en-US" sz="1800" dirty="0"/>
              <a:t>What higher level reasoning can be answered if the system has this missing information?</a:t>
            </a:r>
          </a:p>
          <a:p>
            <a:pPr lvl="2"/>
            <a:r>
              <a:rPr lang="en-US" sz="1800" dirty="0"/>
              <a:t>What other info does the system already have that makes this missing information useful?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E.g., In diagnosing a car that doesn’t start, a system might ask for the status of distributor spark.</a:t>
            </a:r>
          </a:p>
          <a:p>
            <a:pPr lvl="2"/>
            <a:r>
              <a:rPr lang="en-US" sz="1800" dirty="0"/>
              <a:t>User can ask - why would the system need distributor spark’s status information?</a:t>
            </a:r>
          </a:p>
          <a:p>
            <a:pPr lvl="2"/>
            <a:r>
              <a:rPr lang="en-US" sz="1800" dirty="0"/>
              <a:t>System would reply – to determine if the problem can be isolated to the ignition system.</a:t>
            </a:r>
          </a:p>
          <a:p>
            <a:pPr lvl="1"/>
            <a:r>
              <a:rPr lang="en-US" sz="1800" dirty="0"/>
              <a:t>Important when asking for clinical tests which can be costly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2828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Systems – Maintenance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187325" lvl="2" indent="-187325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Most difficult task: maintaining a consistent but complete set of rules in a knowledge base</a:t>
            </a:r>
          </a:p>
          <a:p>
            <a:pPr marL="187325" lvl="2" indent="-187325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187325" lvl="2" indent="-187325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Very easy ways of allowing knowledge to be modified to keep the knowledge base consistent</a:t>
            </a:r>
          </a:p>
          <a:p>
            <a:pPr marL="187325" lvl="2" indent="-187325">
              <a:lnSpc>
                <a:spcPct val="100000"/>
              </a:lnSpc>
              <a:spcBef>
                <a:spcPts val="0"/>
              </a:spcBef>
            </a:pPr>
            <a:endParaRPr lang="en-US" sz="1800" dirty="0"/>
          </a:p>
          <a:p>
            <a:pPr marL="187325" lvl="2" indent="-187325"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Intuitive User Interface with User testing the current version of knowledge base and suggesting changes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913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Agent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b="1" dirty="0"/>
              <a:t>Performance Element</a:t>
            </a:r>
            <a:r>
              <a:rPr lang="en-US" dirty="0"/>
              <a:t> – taking a decision of action based on percepts</a:t>
            </a:r>
          </a:p>
          <a:p>
            <a:endParaRPr lang="en-US" b="1" dirty="0"/>
          </a:p>
          <a:p>
            <a:r>
              <a:rPr lang="en-US" b="1" dirty="0"/>
              <a:t>Learning Element</a:t>
            </a:r>
            <a:r>
              <a:rPr lang="en-US" dirty="0"/>
              <a:t> – Make the performance element select better actions such that the utility function is optimized</a:t>
            </a:r>
          </a:p>
          <a:p>
            <a:endParaRPr lang="en-US" b="1" dirty="0"/>
          </a:p>
          <a:p>
            <a:r>
              <a:rPr lang="en-US" b="1" dirty="0"/>
              <a:t>Critic</a:t>
            </a:r>
            <a:r>
              <a:rPr lang="en-US" dirty="0"/>
              <a:t> – Provides feedback on the actions taken</a:t>
            </a:r>
          </a:p>
          <a:p>
            <a:endParaRPr lang="en-US" dirty="0"/>
          </a:p>
          <a:p>
            <a:r>
              <a:rPr lang="en-US" b="1" dirty="0"/>
              <a:t>Problem Generator</a:t>
            </a:r>
            <a:r>
              <a:rPr lang="en-US" dirty="0"/>
              <a:t> – Make the Performance Element select sub-optimal actions such that you would learn from unseen actions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1895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Element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26979"/>
            <a:ext cx="2911135" cy="21348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1241" y="2286000"/>
            <a:ext cx="173201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Input Percept</a:t>
            </a:r>
            <a:endParaRPr 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8496628" y="2286000"/>
            <a:ext cx="1805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Output Action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5266317" y="3709674"/>
            <a:ext cx="16593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Performance</a:t>
            </a:r>
          </a:p>
          <a:p>
            <a:pPr algn="ctr"/>
            <a:r>
              <a:rPr lang="en-US" sz="2200" dirty="0" smtClean="0"/>
              <a:t>Element</a:t>
            </a:r>
            <a:endParaRPr lang="en-US" sz="2200" dirty="0"/>
          </a:p>
        </p:txBody>
      </p:sp>
      <p:sp>
        <p:nvSpPr>
          <p:cNvPr id="9" name="Dodecagon 8"/>
          <p:cNvSpPr/>
          <p:nvPr/>
        </p:nvSpPr>
        <p:spPr>
          <a:xfrm>
            <a:off x="8177452" y="3031756"/>
            <a:ext cx="2443655" cy="1849612"/>
          </a:xfrm>
          <a:prstGeom prst="dodecagon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 smtClean="0"/>
              <a:t>APPLY BRAKE</a:t>
            </a:r>
            <a:endParaRPr lang="en-US" sz="2600" dirty="0"/>
          </a:p>
        </p:txBody>
      </p:sp>
      <p:cxnSp>
        <p:nvCxnSpPr>
          <p:cNvPr id="10" name="Straight Arrow Connector 9"/>
          <p:cNvCxnSpPr>
            <a:endCxn id="8" idx="1"/>
          </p:cNvCxnSpPr>
          <p:nvPr/>
        </p:nvCxnSpPr>
        <p:spPr>
          <a:xfrm>
            <a:off x="3925614" y="4089138"/>
            <a:ext cx="1340703" cy="52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007553" y="4089138"/>
            <a:ext cx="1122200" cy="525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9990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0592"/>
            <a:ext cx="3801026" cy="40355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19235" y="1812345"/>
            <a:ext cx="2038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Resulting State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887311" y="4398378"/>
            <a:ext cx="1340703" cy="52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07349" y="4182934"/>
            <a:ext cx="7745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smtClean="0"/>
              <a:t>Critic</a:t>
            </a:r>
            <a:endParaRPr lang="en-US" sz="22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609495" y="4413940"/>
            <a:ext cx="1340703" cy="525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626328" y="4064895"/>
            <a:ext cx="58381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FF0000"/>
                </a:solidFill>
              </a:rPr>
              <a:t>-2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33336" y="1918927"/>
            <a:ext cx="1369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Feedback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9425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1609</TotalTime>
  <Words>2750</Words>
  <Application>Microsoft Office PowerPoint</Application>
  <PresentationFormat>Widescreen</PresentationFormat>
  <Paragraphs>549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Apple Chancery</vt:lpstr>
      <vt:lpstr>Arial</vt:lpstr>
      <vt:lpstr>Calibri</vt:lpstr>
      <vt:lpstr>Calibri Light</vt:lpstr>
      <vt:lpstr>Cambria Math</vt:lpstr>
      <vt:lpstr>Helvetica</vt:lpstr>
      <vt:lpstr>Helvetica Light</vt:lpstr>
      <vt:lpstr>Wingdings</vt:lpstr>
      <vt:lpstr>Office Theme</vt:lpstr>
      <vt:lpstr>Artificial Intelligence:  - Role of Learning - Expert systems</vt:lpstr>
      <vt:lpstr>Agent Architecture Recap</vt:lpstr>
      <vt:lpstr>Agent Architecture Recap</vt:lpstr>
      <vt:lpstr>Learning Agents</vt:lpstr>
      <vt:lpstr>Learning Agents</vt:lpstr>
      <vt:lpstr>Learning Agents</vt:lpstr>
      <vt:lpstr>Learning Agent Components</vt:lpstr>
      <vt:lpstr>Performance Element</vt:lpstr>
      <vt:lpstr>Critic</vt:lpstr>
      <vt:lpstr>Learning Element</vt:lpstr>
      <vt:lpstr>Learning Element</vt:lpstr>
      <vt:lpstr>Learning Element</vt:lpstr>
      <vt:lpstr>Problem Generator</vt:lpstr>
      <vt:lpstr>Building a Learning Agent</vt:lpstr>
      <vt:lpstr>Performance Element - Components</vt:lpstr>
      <vt:lpstr>Performance Element - Components</vt:lpstr>
      <vt:lpstr>Performance Element - Components</vt:lpstr>
      <vt:lpstr>Performance Element - Components</vt:lpstr>
      <vt:lpstr>Performance Element - Components</vt:lpstr>
      <vt:lpstr>Performance Element - Components</vt:lpstr>
      <vt:lpstr>Performance Element - Components</vt:lpstr>
      <vt:lpstr>Performance Element - Components</vt:lpstr>
      <vt:lpstr>Performance Element - Components</vt:lpstr>
      <vt:lpstr>Performance Element - Components</vt:lpstr>
      <vt:lpstr>Performance Element - Components</vt:lpstr>
      <vt:lpstr>Critic</vt:lpstr>
      <vt:lpstr>Critic</vt:lpstr>
      <vt:lpstr>Learning Element Design</vt:lpstr>
      <vt:lpstr>Example</vt:lpstr>
      <vt:lpstr>Example: Enjoy Sport</vt:lpstr>
      <vt:lpstr>Inductive Learning</vt:lpstr>
      <vt:lpstr>Consistent Hypothesis</vt:lpstr>
      <vt:lpstr>Inductive Bias</vt:lpstr>
      <vt:lpstr>Example: Enjoy Sport</vt:lpstr>
      <vt:lpstr>Example: Enjoy Sport</vt:lpstr>
      <vt:lpstr>General-to-Specific Hypothesis Ordering</vt:lpstr>
      <vt:lpstr>Candidate Elimination Algorithm</vt:lpstr>
      <vt:lpstr>Candidate Elimination Algorithm</vt:lpstr>
      <vt:lpstr>Candidate Elimination Algorithm</vt:lpstr>
      <vt:lpstr>Candidate Elimination Algorithm</vt:lpstr>
      <vt:lpstr>Candidate Elimination Algorithm</vt:lpstr>
      <vt:lpstr>Candidate Elimination Algorithm</vt:lpstr>
      <vt:lpstr>Candidate Elimination Algorithm</vt:lpstr>
      <vt:lpstr>Candidate Elimination Algorithm - Exercise</vt:lpstr>
      <vt:lpstr>Candidate Elimination Algorithm</vt:lpstr>
      <vt:lpstr>Human Experts</vt:lpstr>
      <vt:lpstr>Expert Systems</vt:lpstr>
      <vt:lpstr>Expert Systems: Knowledge</vt:lpstr>
      <vt:lpstr>Expert System: Knowledge Representation</vt:lpstr>
      <vt:lpstr>Expert System: Knowledge Representation</vt:lpstr>
      <vt:lpstr>Expert System: Sample Knowledge Base</vt:lpstr>
      <vt:lpstr>Expert System: Sample Knowledge Base</vt:lpstr>
      <vt:lpstr>Expert System: Inference</vt:lpstr>
      <vt:lpstr>Expert System: Inference</vt:lpstr>
      <vt:lpstr>Expert System: Inference</vt:lpstr>
      <vt:lpstr>Expert System: Knowledge Acquisition</vt:lpstr>
      <vt:lpstr>Expert System – Knowledge Acquisition</vt:lpstr>
      <vt:lpstr>Expert System – Explainability</vt:lpstr>
      <vt:lpstr>Expert System - Explainability</vt:lpstr>
      <vt:lpstr>Expert System - Explainability</vt:lpstr>
      <vt:lpstr>Expert Systems – Maintenance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Clarance Suman Vissakodeti</cp:lastModifiedBy>
  <cp:revision>194</cp:revision>
  <dcterms:created xsi:type="dcterms:W3CDTF">2018-10-16T06:13:57Z</dcterms:created>
  <dcterms:modified xsi:type="dcterms:W3CDTF">2018-12-20T05:32:57Z</dcterms:modified>
</cp:coreProperties>
</file>